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66" r:id="rId4"/>
    <p:sldId id="268" r:id="rId5"/>
    <p:sldId id="260" r:id="rId6"/>
    <p:sldId id="270" r:id="rId7"/>
    <p:sldId id="273" r:id="rId8"/>
    <p:sldId id="275" r:id="rId9"/>
    <p:sldId id="276" r:id="rId10"/>
    <p:sldId id="261" r:id="rId11"/>
    <p:sldId id="262" r:id="rId12"/>
    <p:sldId id="263" r:id="rId13"/>
    <p:sldId id="264" r:id="rId14"/>
    <p:sldId id="265"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49C"/>
    <a:srgbClr val="D4D9EC"/>
    <a:srgbClr val="8EC540"/>
    <a:srgbClr val="0E6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81" autoAdjust="0"/>
  </p:normalViewPr>
  <p:slideViewPr>
    <p:cSldViewPr snapToGrid="0">
      <p:cViewPr varScale="1">
        <p:scale>
          <a:sx n="64" d="100"/>
          <a:sy n="64" d="100"/>
        </p:scale>
        <p:origin x="23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F50D0-4F86-4628-A6E0-2CD3347DA3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19656E-0EF9-4EE7-838E-811876E92FC1}">
      <dgm:prSet phldrT="[Text]"/>
      <dgm:spPr/>
      <dgm:t>
        <a:bodyPr/>
        <a:lstStyle/>
        <a:p>
          <a:r>
            <a:rPr lang="en-US" dirty="0"/>
            <a:t>ASHRAE Society</a:t>
          </a:r>
        </a:p>
      </dgm:t>
    </dgm:pt>
    <dgm:pt modelId="{8E650FA2-5080-474D-9779-EF6BAE0CD460}" type="parTrans" cxnId="{637D1B45-A87C-45BF-A443-3F83E7DCCE20}">
      <dgm:prSet/>
      <dgm:spPr/>
      <dgm:t>
        <a:bodyPr/>
        <a:lstStyle/>
        <a:p>
          <a:endParaRPr lang="en-US"/>
        </a:p>
      </dgm:t>
    </dgm:pt>
    <dgm:pt modelId="{25A959AB-0FD4-4BDE-BF66-361A80E23FAF}" type="sibTrans" cxnId="{637D1B45-A87C-45BF-A443-3F83E7DCCE20}">
      <dgm:prSet/>
      <dgm:spPr/>
      <dgm:t>
        <a:bodyPr/>
        <a:lstStyle/>
        <a:p>
          <a:endParaRPr lang="en-US"/>
        </a:p>
      </dgm:t>
    </dgm:pt>
    <dgm:pt modelId="{13551F54-6988-49E5-B29C-F6BF580562E8}">
      <dgm:prSet phldrT="[Text]" custT="1"/>
      <dgm:spPr/>
      <dgm:t>
        <a:bodyPr/>
        <a:lstStyle/>
        <a:p>
          <a:pPr>
            <a:buNone/>
          </a:pPr>
          <a:r>
            <a:rPr lang="en-US" sz="15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53,000 </a:t>
          </a:r>
          <a:r>
            <a:rPr lang="en-US" sz="1600" b="0" dirty="0">
              <a:latin typeface="Arial" panose="020B0604020202020204" pitchFamily="34" charset="0"/>
              <a:cs typeface="Arial" panose="020B0604020202020204" pitchFamily="34" charset="0"/>
            </a:rPr>
            <a:t>members</a:t>
          </a:r>
          <a:endParaRPr lang="en-US" sz="1600" dirty="0">
            <a:latin typeface="Arial" panose="020B0604020202020204" pitchFamily="34" charset="0"/>
            <a:cs typeface="Arial" panose="020B0604020202020204" pitchFamily="34" charset="0"/>
          </a:endParaRPr>
        </a:p>
      </dgm:t>
    </dgm:pt>
    <dgm:pt modelId="{DD86ED37-97DC-4243-955E-F6C6DD45E4D7}" type="parTrans" cxnId="{195705BE-B7E7-4101-AC20-2378F23DDBDC}">
      <dgm:prSet/>
      <dgm:spPr/>
      <dgm:t>
        <a:bodyPr/>
        <a:lstStyle/>
        <a:p>
          <a:endParaRPr lang="en-US"/>
        </a:p>
      </dgm:t>
    </dgm:pt>
    <dgm:pt modelId="{F5872687-8BAD-44BD-A933-26EE7A180A46}" type="sibTrans" cxnId="{195705BE-B7E7-4101-AC20-2378F23DDBDC}">
      <dgm:prSet/>
      <dgm:spPr/>
      <dgm:t>
        <a:bodyPr/>
        <a:lstStyle/>
        <a:p>
          <a:endParaRPr lang="en-US"/>
        </a:p>
      </dgm:t>
    </dgm:pt>
    <dgm:pt modelId="{3ED0E399-58A7-4CAA-A6E8-C3E0ECD649CE}">
      <dgm:prSet phldrT="[Text]"/>
      <dgm:spPr>
        <a:solidFill>
          <a:schemeClr val="accent6"/>
        </a:solidFill>
      </dgm:spPr>
      <dgm:t>
        <a:bodyPr/>
        <a:lstStyle/>
        <a:p>
          <a:r>
            <a:rPr lang="en-US" dirty="0"/>
            <a:t>Society Communications Committee</a:t>
          </a:r>
        </a:p>
      </dgm:t>
    </dgm:pt>
    <dgm:pt modelId="{24E176FF-B640-4959-BAD0-C9FEF8B2EA18}" type="parTrans" cxnId="{77E625B9-2B4A-4764-95FD-922A5933FA5C}">
      <dgm:prSet/>
      <dgm:spPr/>
      <dgm:t>
        <a:bodyPr/>
        <a:lstStyle/>
        <a:p>
          <a:endParaRPr lang="en-US"/>
        </a:p>
      </dgm:t>
    </dgm:pt>
    <dgm:pt modelId="{8F5929E6-4424-43FB-8521-526EC2370C77}" type="sibTrans" cxnId="{77E625B9-2B4A-4764-95FD-922A5933FA5C}">
      <dgm:prSet/>
      <dgm:spPr/>
      <dgm:t>
        <a:bodyPr/>
        <a:lstStyle/>
        <a:p>
          <a:endParaRPr lang="en-US"/>
        </a:p>
      </dgm:t>
    </dgm:pt>
    <dgm:pt modelId="{C9D1E2FE-D6C2-46CE-B38D-FCFD9988EEFD}">
      <dgm:prSet phldrT="[Text]" custT="1"/>
      <dgm:spPr/>
      <dgm:t>
        <a:bodyPr/>
        <a:lstStyle/>
        <a:p>
          <a:pPr>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8</a:t>
          </a:r>
          <a:r>
            <a:rPr lang="en-US" sz="1600" kern="1200" dirty="0">
              <a:latin typeface="Arial" panose="020B0604020202020204" pitchFamily="34" charset="0"/>
              <a:cs typeface="Arial" panose="020B0604020202020204" pitchFamily="34" charset="0"/>
            </a:rPr>
            <a:t> Board-appointed members including chair and vice chair</a:t>
          </a:r>
        </a:p>
      </dgm:t>
    </dgm:pt>
    <dgm:pt modelId="{6B7F8541-6603-4B60-81FD-AA3A2A75D78A}" type="parTrans" cxnId="{72D1D290-8E16-49FE-AA60-83F20EF9A9A5}">
      <dgm:prSet/>
      <dgm:spPr/>
      <dgm:t>
        <a:bodyPr/>
        <a:lstStyle/>
        <a:p>
          <a:endParaRPr lang="en-US"/>
        </a:p>
      </dgm:t>
    </dgm:pt>
    <dgm:pt modelId="{6C22696A-8795-44F7-8AC8-877A0FFFC009}" type="sibTrans" cxnId="{72D1D290-8E16-49FE-AA60-83F20EF9A9A5}">
      <dgm:prSet/>
      <dgm:spPr/>
      <dgm:t>
        <a:bodyPr/>
        <a:lstStyle/>
        <a:p>
          <a:endParaRPr lang="en-US"/>
        </a:p>
      </dgm:t>
    </dgm:pt>
    <dgm:pt modelId="{936664EE-313A-455F-9A8E-9A78C638DD5E}">
      <dgm:prSet phldrT="[Text]" custT="1"/>
      <dgm:spPr/>
      <dgm:t>
        <a:bodyPr/>
        <a:lstStyle/>
        <a:p>
          <a:pPr>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3</a:t>
          </a:r>
          <a:r>
            <a:rPr lang="en-US" sz="1600" kern="1200" dirty="0">
              <a:latin typeface="Arial" panose="020B0604020202020204" pitchFamily="34" charset="0"/>
              <a:cs typeface="Arial" panose="020B0604020202020204" pitchFamily="34" charset="0"/>
            </a:rPr>
            <a:t>-year terms</a:t>
          </a:r>
          <a:endPar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E8037609-ABCC-4E62-8C14-D2EA5621BC88}" type="parTrans" cxnId="{A3D6EE02-6ED2-4EFC-9255-965735680DE5}">
      <dgm:prSet/>
      <dgm:spPr/>
      <dgm:t>
        <a:bodyPr/>
        <a:lstStyle/>
        <a:p>
          <a:endParaRPr lang="en-US"/>
        </a:p>
      </dgm:t>
    </dgm:pt>
    <dgm:pt modelId="{E5A878F2-48EB-499C-890A-B78AEF26F305}" type="sibTrans" cxnId="{A3D6EE02-6ED2-4EFC-9255-965735680DE5}">
      <dgm:prSet/>
      <dgm:spPr/>
      <dgm:t>
        <a:bodyPr/>
        <a:lstStyle/>
        <a:p>
          <a:endParaRPr lang="en-US"/>
        </a:p>
      </dgm:t>
    </dgm:pt>
    <dgm:pt modelId="{A4274180-36F2-44C5-960E-B1682756980B}">
      <dgm:prSet custT="1"/>
      <dgm:spPr/>
      <dgm:t>
        <a:bodyPr/>
        <a:lstStyle/>
        <a:p>
          <a:pPr>
            <a:buNone/>
          </a:pPr>
          <a:r>
            <a:rPr lang="en-US" sz="1600" b="1" dirty="0">
              <a:latin typeface="Arial" panose="020B0604020202020204" pitchFamily="34" charset="0"/>
              <a:cs typeface="Arial" panose="020B0604020202020204" pitchFamily="34" charset="0"/>
            </a:rPr>
            <a:t> 3 </a:t>
          </a:r>
          <a:r>
            <a:rPr lang="en-US" sz="1600" b="0" dirty="0">
              <a:latin typeface="Arial" panose="020B0604020202020204" pitchFamily="34" charset="0"/>
              <a:cs typeface="Arial" panose="020B0604020202020204" pitchFamily="34" charset="0"/>
            </a:rPr>
            <a:t>Councils + Board of Directors</a:t>
          </a:r>
        </a:p>
      </dgm:t>
    </dgm:pt>
    <dgm:pt modelId="{B432DFA8-39E2-47FB-A84F-F35FBD866B68}" type="parTrans" cxnId="{C07B08E2-BCFC-4464-A702-F8D855E10692}">
      <dgm:prSet/>
      <dgm:spPr/>
      <dgm:t>
        <a:bodyPr/>
        <a:lstStyle/>
        <a:p>
          <a:endParaRPr lang="en-US"/>
        </a:p>
      </dgm:t>
    </dgm:pt>
    <dgm:pt modelId="{7711C637-CF63-430E-B4E7-76D6850BA9AD}" type="sibTrans" cxnId="{C07B08E2-BCFC-4464-A702-F8D855E10692}">
      <dgm:prSet/>
      <dgm:spPr/>
      <dgm:t>
        <a:bodyPr/>
        <a:lstStyle/>
        <a:p>
          <a:endParaRPr lang="en-US"/>
        </a:p>
      </dgm:t>
    </dgm:pt>
    <dgm:pt modelId="{80931C70-9A72-4C46-A986-2A0FECA4E216}">
      <dgm:prSet custT="1"/>
      <dgm:spPr/>
      <dgm:t>
        <a:bodyPr/>
        <a:lstStyle/>
        <a:p>
          <a:pPr>
            <a:buNone/>
          </a:pPr>
          <a:r>
            <a:rPr lang="en-US" sz="1600" b="1" dirty="0">
              <a:latin typeface="Arial" panose="020B0604020202020204" pitchFamily="34" charset="0"/>
              <a:cs typeface="Arial" panose="020B0604020202020204" pitchFamily="34" charset="0"/>
            </a:rPr>
            <a:t> 100+</a:t>
          </a:r>
          <a:r>
            <a:rPr lang="en-US" sz="1600" b="0" dirty="0">
              <a:latin typeface="Arial" panose="020B0604020202020204" pitchFamily="34" charset="0"/>
              <a:cs typeface="Arial" panose="020B0604020202020204" pitchFamily="34" charset="0"/>
            </a:rPr>
            <a:t> Staff | </a:t>
          </a:r>
          <a:r>
            <a:rPr lang="en-US" sz="1600" b="1" dirty="0">
              <a:latin typeface="Arial" panose="020B0604020202020204" pitchFamily="34" charset="0"/>
              <a:cs typeface="Arial" panose="020B0604020202020204" pitchFamily="34" charset="0"/>
            </a:rPr>
            <a:t> 3 </a:t>
          </a:r>
          <a:r>
            <a:rPr lang="en-US" sz="1600" b="0" dirty="0">
              <a:latin typeface="Arial" panose="020B0604020202020204" pitchFamily="34" charset="0"/>
              <a:cs typeface="Arial" panose="020B0604020202020204" pitchFamily="34" charset="0"/>
            </a:rPr>
            <a:t>office locations  </a:t>
          </a:r>
        </a:p>
      </dgm:t>
    </dgm:pt>
    <dgm:pt modelId="{9420CF1C-2839-4096-AE56-7C165BDEF4E2}" type="parTrans" cxnId="{6F5DCA33-D940-40BD-9A44-05A24C7EB39E}">
      <dgm:prSet/>
      <dgm:spPr/>
      <dgm:t>
        <a:bodyPr/>
        <a:lstStyle/>
        <a:p>
          <a:endParaRPr lang="en-US"/>
        </a:p>
      </dgm:t>
    </dgm:pt>
    <dgm:pt modelId="{4F392BB6-76F3-4AF5-B2C4-834B855B16C1}" type="sibTrans" cxnId="{6F5DCA33-D940-40BD-9A44-05A24C7EB39E}">
      <dgm:prSet/>
      <dgm:spPr/>
      <dgm:t>
        <a:bodyPr/>
        <a:lstStyle/>
        <a:p>
          <a:endParaRPr lang="en-US"/>
        </a:p>
      </dgm:t>
    </dgm:pt>
    <dgm:pt modelId="{44D1BEF4-319A-4D20-9CDC-B96FAA4A9B89}">
      <dgm:prSet phldrT="[Text]" custT="1"/>
      <dgm:spPr/>
      <dgm:t>
        <a:bodyPr/>
        <a:lstStyle/>
        <a:p>
          <a:pPr>
            <a:buNone/>
          </a:pPr>
          <a:r>
            <a:rPr lang="en-US" sz="800" dirty="0"/>
            <a:t> </a:t>
          </a:r>
          <a:br>
            <a:rPr lang="en-US" sz="800" dirty="0"/>
          </a:br>
          <a:r>
            <a:rPr lang="en-US" sz="1600" b="1" dirty="0">
              <a:latin typeface="Arial" panose="020B0604020202020204" pitchFamily="34" charset="0"/>
              <a:cs typeface="Arial" panose="020B0604020202020204" pitchFamily="34" charset="0"/>
            </a:rPr>
            <a:t>16</a:t>
          </a:r>
          <a:r>
            <a:rPr lang="en-US" sz="1600" dirty="0">
              <a:latin typeface="Arial" panose="020B0604020202020204" pitchFamily="34" charset="0"/>
              <a:cs typeface="Arial" panose="020B0604020202020204" pitchFamily="34" charset="0"/>
            </a:rPr>
            <a:t> Positions for Region Communications Chair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Liaison to </a:t>
          </a:r>
          <a:r>
            <a:rPr lang="en-US" sz="1600" b="1" dirty="0">
              <a:solidFill>
                <a:schemeClr val="accent6"/>
              </a:solidFill>
              <a:latin typeface="Arial" panose="020B0604020202020204" pitchFamily="34" charset="0"/>
              <a:cs typeface="Arial" panose="020B0604020202020204" pitchFamily="34" charset="0"/>
            </a:rPr>
            <a:t>the Society Communications Committee</a:t>
          </a:r>
          <a:br>
            <a:rPr lang="en-US" sz="1100" b="1" dirty="0">
              <a:solidFill>
                <a:schemeClr val="accent6"/>
              </a:solidFill>
            </a:rPr>
          </a:br>
          <a:endParaRPr lang="en-US" sz="1100" b="1" dirty="0">
            <a:solidFill>
              <a:schemeClr val="accent6"/>
            </a:solidFill>
          </a:endParaRPr>
        </a:p>
      </dgm:t>
    </dgm:pt>
    <dgm:pt modelId="{7882CA82-9BFE-483D-9E35-7FF1F45FB42C}" type="sibTrans" cxnId="{45545732-41CB-4C84-B226-FFA86F62C905}">
      <dgm:prSet/>
      <dgm:spPr/>
      <dgm:t>
        <a:bodyPr/>
        <a:lstStyle/>
        <a:p>
          <a:endParaRPr lang="en-US"/>
        </a:p>
      </dgm:t>
    </dgm:pt>
    <dgm:pt modelId="{D2874C62-44EE-4BE8-8992-3403A8F6BCA5}" type="parTrans" cxnId="{45545732-41CB-4C84-B226-FFA86F62C905}">
      <dgm:prSet/>
      <dgm:spPr/>
      <dgm:t>
        <a:bodyPr/>
        <a:lstStyle/>
        <a:p>
          <a:endParaRPr lang="en-US"/>
        </a:p>
      </dgm:t>
    </dgm:pt>
    <dgm:pt modelId="{195DD4CA-3D41-4AFB-AFED-20BEEF0030F0}">
      <dgm:prSet/>
      <dgm:spPr/>
      <dgm:t>
        <a:bodyPr/>
        <a:lstStyle/>
        <a:p>
          <a:r>
            <a:rPr lang="en-US" dirty="0"/>
            <a:t>Chapter Communication Committee Chair(s)</a:t>
          </a:r>
        </a:p>
      </dgm:t>
    </dgm:pt>
    <dgm:pt modelId="{337D327E-C115-4706-930C-DFC5E973BF02}" type="sibTrans" cxnId="{84B4FFFA-07EE-4736-BE28-5E899FA72847}">
      <dgm:prSet/>
      <dgm:spPr/>
      <dgm:t>
        <a:bodyPr/>
        <a:lstStyle/>
        <a:p>
          <a:endParaRPr lang="en-US"/>
        </a:p>
      </dgm:t>
    </dgm:pt>
    <dgm:pt modelId="{961E6153-7DA8-4173-89CA-9AF8B7140556}" type="parTrans" cxnId="{84B4FFFA-07EE-4736-BE28-5E899FA72847}">
      <dgm:prSet/>
      <dgm:spPr/>
      <dgm:t>
        <a:bodyPr/>
        <a:lstStyle/>
        <a:p>
          <a:endParaRPr lang="en-US"/>
        </a:p>
      </dgm:t>
    </dgm:pt>
    <dgm:pt modelId="{49FBC8C7-E571-4241-BC2B-A80968F61B43}">
      <dgm:prSet phldrT="[Text]"/>
      <dgm:spPr>
        <a:solidFill>
          <a:srgbClr val="00B0F0"/>
        </a:solidFill>
      </dgm:spPr>
      <dgm:t>
        <a:bodyPr/>
        <a:lstStyle/>
        <a:p>
          <a:r>
            <a:rPr lang="en-US" dirty="0"/>
            <a:t>Region Communication Chair(s)</a:t>
          </a:r>
        </a:p>
      </dgm:t>
    </dgm:pt>
    <dgm:pt modelId="{FE2C7E13-1F43-4178-8312-283EFCA4CFDD}" type="sibTrans" cxnId="{520BF48F-6BB2-4436-A778-2F998BAD3FAC}">
      <dgm:prSet/>
      <dgm:spPr/>
      <dgm:t>
        <a:bodyPr/>
        <a:lstStyle/>
        <a:p>
          <a:endParaRPr lang="en-US"/>
        </a:p>
      </dgm:t>
    </dgm:pt>
    <dgm:pt modelId="{B4A6A81D-4FDA-4A91-8DA1-BA97FC8B5AD1}" type="parTrans" cxnId="{520BF48F-6BB2-4436-A778-2F998BAD3FAC}">
      <dgm:prSet/>
      <dgm:spPr/>
      <dgm:t>
        <a:bodyPr/>
        <a:lstStyle/>
        <a:p>
          <a:endParaRPr lang="en-US"/>
        </a:p>
      </dgm:t>
    </dgm:pt>
    <dgm:pt modelId="{0FFB615A-0A8E-4059-9C26-AC75BCB7F74A}">
      <dgm:prSet phldrT="[Text]" custT="1"/>
      <dgm:spPr/>
      <dgm:t>
        <a:bodyPr/>
        <a:lstStyle/>
        <a:p>
          <a:pPr>
            <a:buNone/>
          </a:pPr>
          <a:r>
            <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Reports to Members Council &amp; works with all 3 Councils </a:t>
          </a:r>
        </a:p>
      </dgm:t>
    </dgm:pt>
    <dgm:pt modelId="{C9102B9E-B811-4F49-B883-E2D060018D68}" type="parTrans" cxnId="{7BE77FD8-95A3-4E32-B5D7-8B0F774641A0}">
      <dgm:prSet/>
      <dgm:spPr/>
      <dgm:t>
        <a:bodyPr/>
        <a:lstStyle/>
        <a:p>
          <a:endParaRPr lang="en-US"/>
        </a:p>
      </dgm:t>
    </dgm:pt>
    <dgm:pt modelId="{98BA4ED5-DFE2-46DA-B164-D5162D46228F}" type="sibTrans" cxnId="{7BE77FD8-95A3-4E32-B5D7-8B0F774641A0}">
      <dgm:prSet/>
      <dgm:spPr/>
      <dgm:t>
        <a:bodyPr/>
        <a:lstStyle/>
        <a:p>
          <a:endParaRPr lang="en-US"/>
        </a:p>
      </dgm:t>
    </dgm:pt>
    <dgm:pt modelId="{B88A26C4-CFA9-48AC-A873-51CF8AE2F7E8}" type="pres">
      <dgm:prSet presAssocID="{6DDF50D0-4F86-4628-A6E0-2CD3347DA3E7}" presName="Name0" presStyleCnt="0">
        <dgm:presLayoutVars>
          <dgm:dir/>
          <dgm:animLvl val="lvl"/>
          <dgm:resizeHandles val="exact"/>
        </dgm:presLayoutVars>
      </dgm:prSet>
      <dgm:spPr/>
    </dgm:pt>
    <dgm:pt modelId="{ACA926AF-2F77-4FC9-ADFD-01696563F052}" type="pres">
      <dgm:prSet presAssocID="{2D19656E-0EF9-4EE7-838E-811876E92FC1}" presName="linNode" presStyleCnt="0"/>
      <dgm:spPr/>
    </dgm:pt>
    <dgm:pt modelId="{6776D863-E3E5-445D-BAB6-53761AED3A9D}" type="pres">
      <dgm:prSet presAssocID="{2D19656E-0EF9-4EE7-838E-811876E92FC1}" presName="parentText" presStyleLbl="node1" presStyleIdx="0" presStyleCnt="4">
        <dgm:presLayoutVars>
          <dgm:chMax val="1"/>
          <dgm:bulletEnabled val="1"/>
        </dgm:presLayoutVars>
      </dgm:prSet>
      <dgm:spPr/>
    </dgm:pt>
    <dgm:pt modelId="{2197C3B4-44A7-47E7-B63A-4A2036C870BD}" type="pres">
      <dgm:prSet presAssocID="{2D19656E-0EF9-4EE7-838E-811876E92FC1}" presName="descendantText" presStyleLbl="alignAccFollowNode1" presStyleIdx="0" presStyleCnt="3">
        <dgm:presLayoutVars>
          <dgm:bulletEnabled val="1"/>
        </dgm:presLayoutVars>
      </dgm:prSet>
      <dgm:spPr/>
    </dgm:pt>
    <dgm:pt modelId="{8B72C4D9-20B4-49E8-B32A-B2A73DCBEB49}" type="pres">
      <dgm:prSet presAssocID="{25A959AB-0FD4-4BDE-BF66-361A80E23FAF}" presName="sp" presStyleCnt="0"/>
      <dgm:spPr/>
    </dgm:pt>
    <dgm:pt modelId="{4ABFD751-C0A6-4588-A306-78250B76E579}" type="pres">
      <dgm:prSet presAssocID="{3ED0E399-58A7-4CAA-A6E8-C3E0ECD649CE}" presName="linNode" presStyleCnt="0"/>
      <dgm:spPr/>
    </dgm:pt>
    <dgm:pt modelId="{6CFA0749-0D96-4E99-9500-FC43048D1360}" type="pres">
      <dgm:prSet presAssocID="{3ED0E399-58A7-4CAA-A6E8-C3E0ECD649CE}" presName="parentText" presStyleLbl="node1" presStyleIdx="1" presStyleCnt="4">
        <dgm:presLayoutVars>
          <dgm:chMax val="1"/>
          <dgm:bulletEnabled val="1"/>
        </dgm:presLayoutVars>
      </dgm:prSet>
      <dgm:spPr/>
    </dgm:pt>
    <dgm:pt modelId="{36D7FE83-34A2-45CC-BAB4-4AD3E73C14C9}" type="pres">
      <dgm:prSet presAssocID="{3ED0E399-58A7-4CAA-A6E8-C3E0ECD649CE}" presName="descendantText" presStyleLbl="alignAccFollowNode1" presStyleIdx="1" presStyleCnt="3">
        <dgm:presLayoutVars>
          <dgm:bulletEnabled val="1"/>
        </dgm:presLayoutVars>
      </dgm:prSet>
      <dgm:spPr/>
    </dgm:pt>
    <dgm:pt modelId="{BB3CCFBB-1F54-4EF3-8D36-0DA329A2B54A}" type="pres">
      <dgm:prSet presAssocID="{8F5929E6-4424-43FB-8521-526EC2370C77}" presName="sp" presStyleCnt="0"/>
      <dgm:spPr/>
    </dgm:pt>
    <dgm:pt modelId="{22820F6E-8821-4EBF-AE61-72DF88BC10D9}" type="pres">
      <dgm:prSet presAssocID="{49FBC8C7-E571-4241-BC2B-A80968F61B43}" presName="linNode" presStyleCnt="0"/>
      <dgm:spPr/>
    </dgm:pt>
    <dgm:pt modelId="{62C9E673-C877-4295-8BE4-6BC3624EB962}" type="pres">
      <dgm:prSet presAssocID="{49FBC8C7-E571-4241-BC2B-A80968F61B43}" presName="parentText" presStyleLbl="node1" presStyleIdx="2" presStyleCnt="4">
        <dgm:presLayoutVars>
          <dgm:chMax val="1"/>
          <dgm:bulletEnabled val="1"/>
        </dgm:presLayoutVars>
      </dgm:prSet>
      <dgm:spPr/>
    </dgm:pt>
    <dgm:pt modelId="{CB0364B9-B41F-42D6-97DC-A87CAE9CBC53}" type="pres">
      <dgm:prSet presAssocID="{49FBC8C7-E571-4241-BC2B-A80968F61B43}" presName="descendantText" presStyleLbl="alignAccFollowNode1" presStyleIdx="2" presStyleCnt="3">
        <dgm:presLayoutVars>
          <dgm:bulletEnabled val="1"/>
        </dgm:presLayoutVars>
      </dgm:prSet>
      <dgm:spPr/>
    </dgm:pt>
    <dgm:pt modelId="{AF75347B-A7D5-4727-A7BB-E90C553F74CC}" type="pres">
      <dgm:prSet presAssocID="{FE2C7E13-1F43-4178-8312-283EFCA4CFDD}" presName="sp" presStyleCnt="0"/>
      <dgm:spPr/>
    </dgm:pt>
    <dgm:pt modelId="{16D4DF57-8A4B-4775-AE5B-D42C18C3456A}" type="pres">
      <dgm:prSet presAssocID="{195DD4CA-3D41-4AFB-AFED-20BEEF0030F0}" presName="linNode" presStyleCnt="0"/>
      <dgm:spPr/>
    </dgm:pt>
    <dgm:pt modelId="{431F3B7E-9BAD-4403-BE51-95CA7F68D67F}" type="pres">
      <dgm:prSet presAssocID="{195DD4CA-3D41-4AFB-AFED-20BEEF0030F0}" presName="parentText" presStyleLbl="node1" presStyleIdx="3" presStyleCnt="4">
        <dgm:presLayoutVars>
          <dgm:chMax val="1"/>
          <dgm:bulletEnabled val="1"/>
        </dgm:presLayoutVars>
      </dgm:prSet>
      <dgm:spPr/>
    </dgm:pt>
  </dgm:ptLst>
  <dgm:cxnLst>
    <dgm:cxn modelId="{5115E300-9079-49B4-AC40-099411713901}" type="presOf" srcId="{6DDF50D0-4F86-4628-A6E0-2CD3347DA3E7}" destId="{B88A26C4-CFA9-48AC-A873-51CF8AE2F7E8}" srcOrd="0" destOrd="0" presId="urn:microsoft.com/office/officeart/2005/8/layout/vList5"/>
    <dgm:cxn modelId="{A3D6EE02-6ED2-4EFC-9255-965735680DE5}" srcId="{3ED0E399-58A7-4CAA-A6E8-C3E0ECD649CE}" destId="{936664EE-313A-455F-9A8E-9A78C638DD5E}" srcOrd="1" destOrd="0" parTransId="{E8037609-ABCC-4E62-8C14-D2EA5621BC88}" sibTransId="{E5A878F2-48EB-499C-890A-B78AEF26F305}"/>
    <dgm:cxn modelId="{C92FF719-67A2-4807-8205-508C02998B92}" type="presOf" srcId="{3ED0E399-58A7-4CAA-A6E8-C3E0ECD649CE}" destId="{6CFA0749-0D96-4E99-9500-FC43048D1360}" srcOrd="0" destOrd="0" presId="urn:microsoft.com/office/officeart/2005/8/layout/vList5"/>
    <dgm:cxn modelId="{45545732-41CB-4C84-B226-FFA86F62C905}" srcId="{49FBC8C7-E571-4241-BC2B-A80968F61B43}" destId="{44D1BEF4-319A-4D20-9CDC-B96FAA4A9B89}" srcOrd="0" destOrd="0" parTransId="{D2874C62-44EE-4BE8-8992-3403A8F6BCA5}" sibTransId="{7882CA82-9BFE-483D-9E35-7FF1F45FB42C}"/>
    <dgm:cxn modelId="{6F5DCA33-D940-40BD-9A44-05A24C7EB39E}" srcId="{2D19656E-0EF9-4EE7-838E-811876E92FC1}" destId="{80931C70-9A72-4C46-A986-2A0FECA4E216}" srcOrd="2" destOrd="0" parTransId="{9420CF1C-2839-4096-AE56-7C165BDEF4E2}" sibTransId="{4F392BB6-76F3-4AF5-B2C4-834B855B16C1}"/>
    <dgm:cxn modelId="{637D1B45-A87C-45BF-A443-3F83E7DCCE20}" srcId="{6DDF50D0-4F86-4628-A6E0-2CD3347DA3E7}" destId="{2D19656E-0EF9-4EE7-838E-811876E92FC1}" srcOrd="0" destOrd="0" parTransId="{8E650FA2-5080-474D-9779-EF6BAE0CD460}" sibTransId="{25A959AB-0FD4-4BDE-BF66-361A80E23FAF}"/>
    <dgm:cxn modelId="{29BDF150-41B5-43FA-962D-F46665C82CD4}" type="presOf" srcId="{44D1BEF4-319A-4D20-9CDC-B96FAA4A9B89}" destId="{CB0364B9-B41F-42D6-97DC-A87CAE9CBC53}" srcOrd="0" destOrd="0" presId="urn:microsoft.com/office/officeart/2005/8/layout/vList5"/>
    <dgm:cxn modelId="{82BFE652-5D52-4738-958A-2D2838A535DC}" type="presOf" srcId="{49FBC8C7-E571-4241-BC2B-A80968F61B43}" destId="{62C9E673-C877-4295-8BE4-6BC3624EB962}" srcOrd="0" destOrd="0" presId="urn:microsoft.com/office/officeart/2005/8/layout/vList5"/>
    <dgm:cxn modelId="{248C7E7B-53A8-41E0-9C4F-F44FD91AFEEC}" type="presOf" srcId="{2D19656E-0EF9-4EE7-838E-811876E92FC1}" destId="{6776D863-E3E5-445D-BAB6-53761AED3A9D}" srcOrd="0" destOrd="0" presId="urn:microsoft.com/office/officeart/2005/8/layout/vList5"/>
    <dgm:cxn modelId="{DCCE3B8D-88BD-4F47-AD06-D00F745DA182}" type="presOf" srcId="{80931C70-9A72-4C46-A986-2A0FECA4E216}" destId="{2197C3B4-44A7-47E7-B63A-4A2036C870BD}" srcOrd="0" destOrd="2" presId="urn:microsoft.com/office/officeart/2005/8/layout/vList5"/>
    <dgm:cxn modelId="{520BF48F-6BB2-4436-A778-2F998BAD3FAC}" srcId="{6DDF50D0-4F86-4628-A6E0-2CD3347DA3E7}" destId="{49FBC8C7-E571-4241-BC2B-A80968F61B43}" srcOrd="2" destOrd="0" parTransId="{B4A6A81D-4FDA-4A91-8DA1-BA97FC8B5AD1}" sibTransId="{FE2C7E13-1F43-4178-8312-283EFCA4CFDD}"/>
    <dgm:cxn modelId="{72D1D290-8E16-49FE-AA60-83F20EF9A9A5}" srcId="{3ED0E399-58A7-4CAA-A6E8-C3E0ECD649CE}" destId="{C9D1E2FE-D6C2-46CE-B38D-FCFD9988EEFD}" srcOrd="0" destOrd="0" parTransId="{6B7F8541-6603-4B60-81FD-AA3A2A75D78A}" sibTransId="{6C22696A-8795-44F7-8AC8-877A0FFFC009}"/>
    <dgm:cxn modelId="{CE03BE9A-6AB5-482B-9517-8EC6466AE287}" type="presOf" srcId="{A4274180-36F2-44C5-960E-B1682756980B}" destId="{2197C3B4-44A7-47E7-B63A-4A2036C870BD}" srcOrd="0" destOrd="1" presId="urn:microsoft.com/office/officeart/2005/8/layout/vList5"/>
    <dgm:cxn modelId="{6BD1AEA2-1BE2-4C3F-9C2B-CABFD4B70577}" type="presOf" srcId="{0FFB615A-0A8E-4059-9C26-AC75BCB7F74A}" destId="{36D7FE83-34A2-45CC-BAB4-4AD3E73C14C9}" srcOrd="0" destOrd="2" presId="urn:microsoft.com/office/officeart/2005/8/layout/vList5"/>
    <dgm:cxn modelId="{7432C3A4-E638-4EBB-B2D4-E09927EACF64}" type="presOf" srcId="{C9D1E2FE-D6C2-46CE-B38D-FCFD9988EEFD}" destId="{36D7FE83-34A2-45CC-BAB4-4AD3E73C14C9}" srcOrd="0" destOrd="0" presId="urn:microsoft.com/office/officeart/2005/8/layout/vList5"/>
    <dgm:cxn modelId="{16B62FA8-834D-4278-B0D4-95BA93586AC4}" type="presOf" srcId="{13551F54-6988-49E5-B29C-F6BF580562E8}" destId="{2197C3B4-44A7-47E7-B63A-4A2036C870BD}" srcOrd="0" destOrd="0" presId="urn:microsoft.com/office/officeart/2005/8/layout/vList5"/>
    <dgm:cxn modelId="{77E625B9-2B4A-4764-95FD-922A5933FA5C}" srcId="{6DDF50D0-4F86-4628-A6E0-2CD3347DA3E7}" destId="{3ED0E399-58A7-4CAA-A6E8-C3E0ECD649CE}" srcOrd="1" destOrd="0" parTransId="{24E176FF-B640-4959-BAD0-C9FEF8B2EA18}" sibTransId="{8F5929E6-4424-43FB-8521-526EC2370C77}"/>
    <dgm:cxn modelId="{195705BE-B7E7-4101-AC20-2378F23DDBDC}" srcId="{2D19656E-0EF9-4EE7-838E-811876E92FC1}" destId="{13551F54-6988-49E5-B29C-F6BF580562E8}" srcOrd="0" destOrd="0" parTransId="{DD86ED37-97DC-4243-955E-F6C6DD45E4D7}" sibTransId="{F5872687-8BAD-44BD-A933-26EE7A180A46}"/>
    <dgm:cxn modelId="{A1943DBE-1179-47B4-B6CD-F50E10AB0927}" type="presOf" srcId="{195DD4CA-3D41-4AFB-AFED-20BEEF0030F0}" destId="{431F3B7E-9BAD-4403-BE51-95CA7F68D67F}" srcOrd="0" destOrd="0" presId="urn:microsoft.com/office/officeart/2005/8/layout/vList5"/>
    <dgm:cxn modelId="{003E98D2-A6EA-46BC-9E74-C83FA03E622B}" type="presOf" srcId="{936664EE-313A-455F-9A8E-9A78C638DD5E}" destId="{36D7FE83-34A2-45CC-BAB4-4AD3E73C14C9}" srcOrd="0" destOrd="1" presId="urn:microsoft.com/office/officeart/2005/8/layout/vList5"/>
    <dgm:cxn modelId="{7BE77FD8-95A3-4E32-B5D7-8B0F774641A0}" srcId="{3ED0E399-58A7-4CAA-A6E8-C3E0ECD649CE}" destId="{0FFB615A-0A8E-4059-9C26-AC75BCB7F74A}" srcOrd="2" destOrd="0" parTransId="{C9102B9E-B811-4F49-B883-E2D060018D68}" sibTransId="{98BA4ED5-DFE2-46DA-B164-D5162D46228F}"/>
    <dgm:cxn modelId="{C07B08E2-BCFC-4464-A702-F8D855E10692}" srcId="{2D19656E-0EF9-4EE7-838E-811876E92FC1}" destId="{A4274180-36F2-44C5-960E-B1682756980B}" srcOrd="1" destOrd="0" parTransId="{B432DFA8-39E2-47FB-A84F-F35FBD866B68}" sibTransId="{7711C637-CF63-430E-B4E7-76D6850BA9AD}"/>
    <dgm:cxn modelId="{84B4FFFA-07EE-4736-BE28-5E899FA72847}" srcId="{6DDF50D0-4F86-4628-A6E0-2CD3347DA3E7}" destId="{195DD4CA-3D41-4AFB-AFED-20BEEF0030F0}" srcOrd="3" destOrd="0" parTransId="{961E6153-7DA8-4173-89CA-9AF8B7140556}" sibTransId="{337D327E-C115-4706-930C-DFC5E973BF02}"/>
    <dgm:cxn modelId="{C26F6045-905B-4F20-9B44-DE097BDACEDA}" type="presParOf" srcId="{B88A26C4-CFA9-48AC-A873-51CF8AE2F7E8}" destId="{ACA926AF-2F77-4FC9-ADFD-01696563F052}" srcOrd="0" destOrd="0" presId="urn:microsoft.com/office/officeart/2005/8/layout/vList5"/>
    <dgm:cxn modelId="{D51A2830-13B2-4D2C-A9AC-8B3F61C85F1D}" type="presParOf" srcId="{ACA926AF-2F77-4FC9-ADFD-01696563F052}" destId="{6776D863-E3E5-445D-BAB6-53761AED3A9D}" srcOrd="0" destOrd="0" presId="urn:microsoft.com/office/officeart/2005/8/layout/vList5"/>
    <dgm:cxn modelId="{DA214F62-7AB0-4089-BAE5-A75C165A235F}" type="presParOf" srcId="{ACA926AF-2F77-4FC9-ADFD-01696563F052}" destId="{2197C3B4-44A7-47E7-B63A-4A2036C870BD}" srcOrd="1" destOrd="0" presId="urn:microsoft.com/office/officeart/2005/8/layout/vList5"/>
    <dgm:cxn modelId="{40301973-4D11-405B-945E-CCC895AF1538}" type="presParOf" srcId="{B88A26C4-CFA9-48AC-A873-51CF8AE2F7E8}" destId="{8B72C4D9-20B4-49E8-B32A-B2A73DCBEB49}" srcOrd="1" destOrd="0" presId="urn:microsoft.com/office/officeart/2005/8/layout/vList5"/>
    <dgm:cxn modelId="{22C1EDA7-A7FC-4704-A20C-1B883510336C}" type="presParOf" srcId="{B88A26C4-CFA9-48AC-A873-51CF8AE2F7E8}" destId="{4ABFD751-C0A6-4588-A306-78250B76E579}" srcOrd="2" destOrd="0" presId="urn:microsoft.com/office/officeart/2005/8/layout/vList5"/>
    <dgm:cxn modelId="{7E70B8BF-0998-4B73-8AF4-7BD0F42AAE62}" type="presParOf" srcId="{4ABFD751-C0A6-4588-A306-78250B76E579}" destId="{6CFA0749-0D96-4E99-9500-FC43048D1360}" srcOrd="0" destOrd="0" presId="urn:microsoft.com/office/officeart/2005/8/layout/vList5"/>
    <dgm:cxn modelId="{9BCCE8E8-FA72-491A-9712-DBC668D13049}" type="presParOf" srcId="{4ABFD751-C0A6-4588-A306-78250B76E579}" destId="{36D7FE83-34A2-45CC-BAB4-4AD3E73C14C9}" srcOrd="1" destOrd="0" presId="urn:microsoft.com/office/officeart/2005/8/layout/vList5"/>
    <dgm:cxn modelId="{3FDE6436-2F8B-4440-AAC4-1D8D25647EFD}" type="presParOf" srcId="{B88A26C4-CFA9-48AC-A873-51CF8AE2F7E8}" destId="{BB3CCFBB-1F54-4EF3-8D36-0DA329A2B54A}" srcOrd="3" destOrd="0" presId="urn:microsoft.com/office/officeart/2005/8/layout/vList5"/>
    <dgm:cxn modelId="{E2AFE449-1415-4764-9017-82C68E15057F}" type="presParOf" srcId="{B88A26C4-CFA9-48AC-A873-51CF8AE2F7E8}" destId="{22820F6E-8821-4EBF-AE61-72DF88BC10D9}" srcOrd="4" destOrd="0" presId="urn:microsoft.com/office/officeart/2005/8/layout/vList5"/>
    <dgm:cxn modelId="{7DEFCCEC-8CC8-45B3-BFA3-793C16D2BB48}" type="presParOf" srcId="{22820F6E-8821-4EBF-AE61-72DF88BC10D9}" destId="{62C9E673-C877-4295-8BE4-6BC3624EB962}" srcOrd="0" destOrd="0" presId="urn:microsoft.com/office/officeart/2005/8/layout/vList5"/>
    <dgm:cxn modelId="{FFB942B5-BDB4-4781-96FC-D80D51F2662B}" type="presParOf" srcId="{22820F6E-8821-4EBF-AE61-72DF88BC10D9}" destId="{CB0364B9-B41F-42D6-97DC-A87CAE9CBC53}" srcOrd="1" destOrd="0" presId="urn:microsoft.com/office/officeart/2005/8/layout/vList5"/>
    <dgm:cxn modelId="{35F93B77-A2E5-4001-9822-102A52489926}" type="presParOf" srcId="{B88A26C4-CFA9-48AC-A873-51CF8AE2F7E8}" destId="{AF75347B-A7D5-4727-A7BB-E90C553F74CC}" srcOrd="5" destOrd="0" presId="urn:microsoft.com/office/officeart/2005/8/layout/vList5"/>
    <dgm:cxn modelId="{C8BBCBBD-66D1-422B-A8EC-2071AAAF3EA0}" type="presParOf" srcId="{B88A26C4-CFA9-48AC-A873-51CF8AE2F7E8}" destId="{16D4DF57-8A4B-4775-AE5B-D42C18C3456A}" srcOrd="6" destOrd="0" presId="urn:microsoft.com/office/officeart/2005/8/layout/vList5"/>
    <dgm:cxn modelId="{671C619F-CA96-4CAA-85CD-127DCFD1CE54}" type="presParOf" srcId="{16D4DF57-8A4B-4775-AE5B-D42C18C3456A}" destId="{431F3B7E-9BAD-4403-BE51-95CA7F68D6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F50D0-4F86-4628-A6E0-2CD3347DA3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D19656E-0EF9-4EE7-838E-811876E92FC1}">
      <dgm:prSet phldrT="[Text]"/>
      <dgm:spPr>
        <a:solidFill>
          <a:schemeClr val="bg2"/>
        </a:solidFill>
      </dgm:spPr>
      <dgm:t>
        <a:bodyPr/>
        <a:lstStyle/>
        <a:p>
          <a:r>
            <a:rPr lang="en-US" dirty="0"/>
            <a:t>ASHRAE Society</a:t>
          </a:r>
        </a:p>
      </dgm:t>
    </dgm:pt>
    <dgm:pt modelId="{8E650FA2-5080-474D-9779-EF6BAE0CD460}" type="parTrans" cxnId="{637D1B45-A87C-45BF-A443-3F83E7DCCE20}">
      <dgm:prSet/>
      <dgm:spPr/>
      <dgm:t>
        <a:bodyPr/>
        <a:lstStyle/>
        <a:p>
          <a:endParaRPr lang="en-US"/>
        </a:p>
      </dgm:t>
    </dgm:pt>
    <dgm:pt modelId="{25A959AB-0FD4-4BDE-BF66-361A80E23FAF}" type="sibTrans" cxnId="{637D1B45-A87C-45BF-A443-3F83E7DCCE20}">
      <dgm:prSet/>
      <dgm:spPr/>
      <dgm:t>
        <a:bodyPr/>
        <a:lstStyle/>
        <a:p>
          <a:endParaRPr lang="en-US"/>
        </a:p>
      </dgm:t>
    </dgm:pt>
    <dgm:pt modelId="{3ED0E399-58A7-4CAA-A6E8-C3E0ECD649CE}">
      <dgm:prSet phldrT="[Text]"/>
      <dgm:spPr>
        <a:solidFill>
          <a:schemeClr val="accent6"/>
        </a:solidFill>
      </dgm:spPr>
      <dgm:t>
        <a:bodyPr/>
        <a:lstStyle/>
        <a:p>
          <a:r>
            <a:rPr lang="en-US" dirty="0"/>
            <a:t>Society Communications Committee</a:t>
          </a:r>
        </a:p>
      </dgm:t>
    </dgm:pt>
    <dgm:pt modelId="{24E176FF-B640-4959-BAD0-C9FEF8B2EA18}" type="parTrans" cxnId="{77E625B9-2B4A-4764-95FD-922A5933FA5C}">
      <dgm:prSet/>
      <dgm:spPr/>
      <dgm:t>
        <a:bodyPr/>
        <a:lstStyle/>
        <a:p>
          <a:endParaRPr lang="en-US"/>
        </a:p>
      </dgm:t>
    </dgm:pt>
    <dgm:pt modelId="{8F5929E6-4424-43FB-8521-526EC2370C77}" type="sibTrans" cxnId="{77E625B9-2B4A-4764-95FD-922A5933FA5C}">
      <dgm:prSet/>
      <dgm:spPr/>
      <dgm:t>
        <a:bodyPr/>
        <a:lstStyle/>
        <a:p>
          <a:endParaRPr lang="en-US"/>
        </a:p>
      </dgm:t>
    </dgm:pt>
    <dgm:pt modelId="{195DD4CA-3D41-4AFB-AFED-20BEEF0030F0}">
      <dgm:prSet/>
      <dgm:spPr>
        <a:solidFill>
          <a:schemeClr val="bg2"/>
        </a:solidFill>
      </dgm:spPr>
      <dgm:t>
        <a:bodyPr/>
        <a:lstStyle/>
        <a:p>
          <a:r>
            <a:rPr lang="en-US" dirty="0"/>
            <a:t>Chapter Communication Committee Chair(s)</a:t>
          </a:r>
        </a:p>
      </dgm:t>
    </dgm:pt>
    <dgm:pt modelId="{337D327E-C115-4706-930C-DFC5E973BF02}" type="sibTrans" cxnId="{84B4FFFA-07EE-4736-BE28-5E899FA72847}">
      <dgm:prSet/>
      <dgm:spPr/>
      <dgm:t>
        <a:bodyPr/>
        <a:lstStyle/>
        <a:p>
          <a:endParaRPr lang="en-US"/>
        </a:p>
      </dgm:t>
    </dgm:pt>
    <dgm:pt modelId="{961E6153-7DA8-4173-89CA-9AF8B7140556}" type="parTrans" cxnId="{84B4FFFA-07EE-4736-BE28-5E899FA72847}">
      <dgm:prSet/>
      <dgm:spPr/>
      <dgm:t>
        <a:bodyPr/>
        <a:lstStyle/>
        <a:p>
          <a:endParaRPr lang="en-US"/>
        </a:p>
      </dgm:t>
    </dgm:pt>
    <dgm:pt modelId="{49FBC8C7-E571-4241-BC2B-A80968F61B43}">
      <dgm:prSet phldrT="[Text]"/>
      <dgm:spPr>
        <a:solidFill>
          <a:schemeClr val="bg2"/>
        </a:solidFill>
      </dgm:spPr>
      <dgm:t>
        <a:bodyPr/>
        <a:lstStyle/>
        <a:p>
          <a:r>
            <a:rPr lang="en-US" dirty="0"/>
            <a:t>Region Communication Chair(s)</a:t>
          </a:r>
        </a:p>
      </dgm:t>
    </dgm:pt>
    <dgm:pt modelId="{FE2C7E13-1F43-4178-8312-283EFCA4CFDD}" type="sibTrans" cxnId="{520BF48F-6BB2-4436-A778-2F998BAD3FAC}">
      <dgm:prSet/>
      <dgm:spPr/>
      <dgm:t>
        <a:bodyPr/>
        <a:lstStyle/>
        <a:p>
          <a:endParaRPr lang="en-US"/>
        </a:p>
      </dgm:t>
    </dgm:pt>
    <dgm:pt modelId="{B4A6A81D-4FDA-4A91-8DA1-BA97FC8B5AD1}" type="parTrans" cxnId="{520BF48F-6BB2-4436-A778-2F998BAD3FAC}">
      <dgm:prSet/>
      <dgm:spPr/>
      <dgm:t>
        <a:bodyPr/>
        <a:lstStyle/>
        <a:p>
          <a:endParaRPr lang="en-US"/>
        </a:p>
      </dgm:t>
    </dgm:pt>
    <dgm:pt modelId="{B88A26C4-CFA9-48AC-A873-51CF8AE2F7E8}" type="pres">
      <dgm:prSet presAssocID="{6DDF50D0-4F86-4628-A6E0-2CD3347DA3E7}" presName="Name0" presStyleCnt="0">
        <dgm:presLayoutVars>
          <dgm:dir/>
          <dgm:animLvl val="lvl"/>
          <dgm:resizeHandles val="exact"/>
        </dgm:presLayoutVars>
      </dgm:prSet>
      <dgm:spPr/>
    </dgm:pt>
    <dgm:pt modelId="{ACA926AF-2F77-4FC9-ADFD-01696563F052}" type="pres">
      <dgm:prSet presAssocID="{2D19656E-0EF9-4EE7-838E-811876E92FC1}" presName="linNode" presStyleCnt="0"/>
      <dgm:spPr/>
    </dgm:pt>
    <dgm:pt modelId="{6776D863-E3E5-445D-BAB6-53761AED3A9D}" type="pres">
      <dgm:prSet presAssocID="{2D19656E-0EF9-4EE7-838E-811876E92FC1}" presName="parentText" presStyleLbl="node1" presStyleIdx="0" presStyleCnt="4" custLinFactNeighborX="-91701" custLinFactNeighborY="-11724">
        <dgm:presLayoutVars>
          <dgm:chMax val="1"/>
          <dgm:bulletEnabled val="1"/>
        </dgm:presLayoutVars>
      </dgm:prSet>
      <dgm:spPr/>
    </dgm:pt>
    <dgm:pt modelId="{8B72C4D9-20B4-49E8-B32A-B2A73DCBEB49}" type="pres">
      <dgm:prSet presAssocID="{25A959AB-0FD4-4BDE-BF66-361A80E23FAF}" presName="sp" presStyleCnt="0"/>
      <dgm:spPr/>
    </dgm:pt>
    <dgm:pt modelId="{4ABFD751-C0A6-4588-A306-78250B76E579}" type="pres">
      <dgm:prSet presAssocID="{3ED0E399-58A7-4CAA-A6E8-C3E0ECD649CE}" presName="linNode" presStyleCnt="0"/>
      <dgm:spPr/>
    </dgm:pt>
    <dgm:pt modelId="{6CFA0749-0D96-4E99-9500-FC43048D1360}" type="pres">
      <dgm:prSet presAssocID="{3ED0E399-58A7-4CAA-A6E8-C3E0ECD649CE}" presName="parentText" presStyleLbl="node1" presStyleIdx="1" presStyleCnt="4" custLinFactNeighborX="-91701" custLinFactNeighborY="-11724">
        <dgm:presLayoutVars>
          <dgm:chMax val="1"/>
          <dgm:bulletEnabled val="1"/>
        </dgm:presLayoutVars>
      </dgm:prSet>
      <dgm:spPr/>
    </dgm:pt>
    <dgm:pt modelId="{BB3CCFBB-1F54-4EF3-8D36-0DA329A2B54A}" type="pres">
      <dgm:prSet presAssocID="{8F5929E6-4424-43FB-8521-526EC2370C77}" presName="sp" presStyleCnt="0"/>
      <dgm:spPr/>
    </dgm:pt>
    <dgm:pt modelId="{22820F6E-8821-4EBF-AE61-72DF88BC10D9}" type="pres">
      <dgm:prSet presAssocID="{49FBC8C7-E571-4241-BC2B-A80968F61B43}" presName="linNode" presStyleCnt="0"/>
      <dgm:spPr/>
    </dgm:pt>
    <dgm:pt modelId="{62C9E673-C877-4295-8BE4-6BC3624EB962}" type="pres">
      <dgm:prSet presAssocID="{49FBC8C7-E571-4241-BC2B-A80968F61B43}" presName="parentText" presStyleLbl="node1" presStyleIdx="2" presStyleCnt="4" custLinFactNeighborX="-91701" custLinFactNeighborY="-11724">
        <dgm:presLayoutVars>
          <dgm:chMax val="1"/>
          <dgm:bulletEnabled val="1"/>
        </dgm:presLayoutVars>
      </dgm:prSet>
      <dgm:spPr/>
    </dgm:pt>
    <dgm:pt modelId="{AF75347B-A7D5-4727-A7BB-E90C553F74CC}" type="pres">
      <dgm:prSet presAssocID="{FE2C7E13-1F43-4178-8312-283EFCA4CFDD}" presName="sp" presStyleCnt="0"/>
      <dgm:spPr/>
    </dgm:pt>
    <dgm:pt modelId="{16D4DF57-8A4B-4775-AE5B-D42C18C3456A}" type="pres">
      <dgm:prSet presAssocID="{195DD4CA-3D41-4AFB-AFED-20BEEF0030F0}" presName="linNode" presStyleCnt="0"/>
      <dgm:spPr/>
    </dgm:pt>
    <dgm:pt modelId="{431F3B7E-9BAD-4403-BE51-95CA7F68D67F}" type="pres">
      <dgm:prSet presAssocID="{195DD4CA-3D41-4AFB-AFED-20BEEF0030F0}" presName="parentText" presStyleLbl="node1" presStyleIdx="3" presStyleCnt="4" custLinFactNeighborX="-91701" custLinFactNeighborY="-11724">
        <dgm:presLayoutVars>
          <dgm:chMax val="1"/>
          <dgm:bulletEnabled val="1"/>
        </dgm:presLayoutVars>
      </dgm:prSet>
      <dgm:spPr/>
    </dgm:pt>
  </dgm:ptLst>
  <dgm:cxnLst>
    <dgm:cxn modelId="{5115E300-9079-49B4-AC40-099411713901}" type="presOf" srcId="{6DDF50D0-4F86-4628-A6E0-2CD3347DA3E7}" destId="{B88A26C4-CFA9-48AC-A873-51CF8AE2F7E8}" srcOrd="0" destOrd="0" presId="urn:microsoft.com/office/officeart/2005/8/layout/vList5"/>
    <dgm:cxn modelId="{C92FF719-67A2-4807-8205-508C02998B92}" type="presOf" srcId="{3ED0E399-58A7-4CAA-A6E8-C3E0ECD649CE}" destId="{6CFA0749-0D96-4E99-9500-FC43048D1360}" srcOrd="0" destOrd="0" presId="urn:microsoft.com/office/officeart/2005/8/layout/vList5"/>
    <dgm:cxn modelId="{637D1B45-A87C-45BF-A443-3F83E7DCCE20}" srcId="{6DDF50D0-4F86-4628-A6E0-2CD3347DA3E7}" destId="{2D19656E-0EF9-4EE7-838E-811876E92FC1}" srcOrd="0" destOrd="0" parTransId="{8E650FA2-5080-474D-9779-EF6BAE0CD460}" sibTransId="{25A959AB-0FD4-4BDE-BF66-361A80E23FAF}"/>
    <dgm:cxn modelId="{82BFE652-5D52-4738-958A-2D2838A535DC}" type="presOf" srcId="{49FBC8C7-E571-4241-BC2B-A80968F61B43}" destId="{62C9E673-C877-4295-8BE4-6BC3624EB962}" srcOrd="0" destOrd="0" presId="urn:microsoft.com/office/officeart/2005/8/layout/vList5"/>
    <dgm:cxn modelId="{248C7E7B-53A8-41E0-9C4F-F44FD91AFEEC}" type="presOf" srcId="{2D19656E-0EF9-4EE7-838E-811876E92FC1}" destId="{6776D863-E3E5-445D-BAB6-53761AED3A9D}" srcOrd="0" destOrd="0" presId="urn:microsoft.com/office/officeart/2005/8/layout/vList5"/>
    <dgm:cxn modelId="{520BF48F-6BB2-4436-A778-2F998BAD3FAC}" srcId="{6DDF50D0-4F86-4628-A6E0-2CD3347DA3E7}" destId="{49FBC8C7-E571-4241-BC2B-A80968F61B43}" srcOrd="2" destOrd="0" parTransId="{B4A6A81D-4FDA-4A91-8DA1-BA97FC8B5AD1}" sibTransId="{FE2C7E13-1F43-4178-8312-283EFCA4CFDD}"/>
    <dgm:cxn modelId="{77E625B9-2B4A-4764-95FD-922A5933FA5C}" srcId="{6DDF50D0-4F86-4628-A6E0-2CD3347DA3E7}" destId="{3ED0E399-58A7-4CAA-A6E8-C3E0ECD649CE}" srcOrd="1" destOrd="0" parTransId="{24E176FF-B640-4959-BAD0-C9FEF8B2EA18}" sibTransId="{8F5929E6-4424-43FB-8521-526EC2370C77}"/>
    <dgm:cxn modelId="{A1943DBE-1179-47B4-B6CD-F50E10AB0927}" type="presOf" srcId="{195DD4CA-3D41-4AFB-AFED-20BEEF0030F0}" destId="{431F3B7E-9BAD-4403-BE51-95CA7F68D67F}" srcOrd="0" destOrd="0" presId="urn:microsoft.com/office/officeart/2005/8/layout/vList5"/>
    <dgm:cxn modelId="{84B4FFFA-07EE-4736-BE28-5E899FA72847}" srcId="{6DDF50D0-4F86-4628-A6E0-2CD3347DA3E7}" destId="{195DD4CA-3D41-4AFB-AFED-20BEEF0030F0}" srcOrd="3" destOrd="0" parTransId="{961E6153-7DA8-4173-89CA-9AF8B7140556}" sibTransId="{337D327E-C115-4706-930C-DFC5E973BF02}"/>
    <dgm:cxn modelId="{C26F6045-905B-4F20-9B44-DE097BDACEDA}" type="presParOf" srcId="{B88A26C4-CFA9-48AC-A873-51CF8AE2F7E8}" destId="{ACA926AF-2F77-4FC9-ADFD-01696563F052}" srcOrd="0" destOrd="0" presId="urn:microsoft.com/office/officeart/2005/8/layout/vList5"/>
    <dgm:cxn modelId="{D51A2830-13B2-4D2C-A9AC-8B3F61C85F1D}" type="presParOf" srcId="{ACA926AF-2F77-4FC9-ADFD-01696563F052}" destId="{6776D863-E3E5-445D-BAB6-53761AED3A9D}" srcOrd="0" destOrd="0" presId="urn:microsoft.com/office/officeart/2005/8/layout/vList5"/>
    <dgm:cxn modelId="{40301973-4D11-405B-945E-CCC895AF1538}" type="presParOf" srcId="{B88A26C4-CFA9-48AC-A873-51CF8AE2F7E8}" destId="{8B72C4D9-20B4-49E8-B32A-B2A73DCBEB49}" srcOrd="1" destOrd="0" presId="urn:microsoft.com/office/officeart/2005/8/layout/vList5"/>
    <dgm:cxn modelId="{22C1EDA7-A7FC-4704-A20C-1B883510336C}" type="presParOf" srcId="{B88A26C4-CFA9-48AC-A873-51CF8AE2F7E8}" destId="{4ABFD751-C0A6-4588-A306-78250B76E579}" srcOrd="2" destOrd="0" presId="urn:microsoft.com/office/officeart/2005/8/layout/vList5"/>
    <dgm:cxn modelId="{7E70B8BF-0998-4B73-8AF4-7BD0F42AAE62}" type="presParOf" srcId="{4ABFD751-C0A6-4588-A306-78250B76E579}" destId="{6CFA0749-0D96-4E99-9500-FC43048D1360}" srcOrd="0" destOrd="0" presId="urn:microsoft.com/office/officeart/2005/8/layout/vList5"/>
    <dgm:cxn modelId="{3FDE6436-2F8B-4440-AAC4-1D8D25647EFD}" type="presParOf" srcId="{B88A26C4-CFA9-48AC-A873-51CF8AE2F7E8}" destId="{BB3CCFBB-1F54-4EF3-8D36-0DA329A2B54A}" srcOrd="3" destOrd="0" presId="urn:microsoft.com/office/officeart/2005/8/layout/vList5"/>
    <dgm:cxn modelId="{E2AFE449-1415-4764-9017-82C68E15057F}" type="presParOf" srcId="{B88A26C4-CFA9-48AC-A873-51CF8AE2F7E8}" destId="{22820F6E-8821-4EBF-AE61-72DF88BC10D9}" srcOrd="4" destOrd="0" presId="urn:microsoft.com/office/officeart/2005/8/layout/vList5"/>
    <dgm:cxn modelId="{7DEFCCEC-8CC8-45B3-BFA3-793C16D2BB48}" type="presParOf" srcId="{22820F6E-8821-4EBF-AE61-72DF88BC10D9}" destId="{62C9E673-C877-4295-8BE4-6BC3624EB962}" srcOrd="0" destOrd="0" presId="urn:microsoft.com/office/officeart/2005/8/layout/vList5"/>
    <dgm:cxn modelId="{35F93B77-A2E5-4001-9822-102A52489926}" type="presParOf" srcId="{B88A26C4-CFA9-48AC-A873-51CF8AE2F7E8}" destId="{AF75347B-A7D5-4727-A7BB-E90C553F74CC}" srcOrd="5" destOrd="0" presId="urn:microsoft.com/office/officeart/2005/8/layout/vList5"/>
    <dgm:cxn modelId="{C8BBCBBD-66D1-422B-A8EC-2071AAAF3EA0}" type="presParOf" srcId="{B88A26C4-CFA9-48AC-A873-51CF8AE2F7E8}" destId="{16D4DF57-8A4B-4775-AE5B-D42C18C3456A}" srcOrd="6" destOrd="0" presId="urn:microsoft.com/office/officeart/2005/8/layout/vList5"/>
    <dgm:cxn modelId="{671C619F-CA96-4CAA-85CD-127DCFD1CE54}" type="presParOf" srcId="{16D4DF57-8A4B-4775-AE5B-D42C18C3456A}" destId="{431F3B7E-9BAD-4403-BE51-95CA7F68D6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7C3B4-44A7-47E7-B63A-4A2036C870BD}">
      <dsp:nvSpPr>
        <dsp:cNvPr id="0" name=""/>
        <dsp:cNvSpPr/>
      </dsp:nvSpPr>
      <dsp:spPr>
        <a:xfrm rot="5400000">
          <a:off x="5960245" y="-2459311"/>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en-US" sz="1500" b="1"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53,000 </a:t>
          </a:r>
          <a:r>
            <a:rPr lang="en-US" sz="1600" b="0" kern="1200" dirty="0">
              <a:latin typeface="Arial" panose="020B0604020202020204" pitchFamily="34" charset="0"/>
              <a:cs typeface="Arial" panose="020B0604020202020204" pitchFamily="34" charset="0"/>
            </a:rPr>
            <a:t>members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None/>
          </a:pPr>
          <a:r>
            <a:rPr lang="en-US" sz="1600" b="1" kern="1200" dirty="0">
              <a:latin typeface="Arial" panose="020B0604020202020204" pitchFamily="34" charset="0"/>
              <a:cs typeface="Arial" panose="020B0604020202020204" pitchFamily="34" charset="0"/>
            </a:rPr>
            <a:t> 3 </a:t>
          </a:r>
          <a:r>
            <a:rPr lang="en-US" sz="1600" b="0" kern="1200" dirty="0">
              <a:latin typeface="Arial" panose="020B0604020202020204" pitchFamily="34" charset="0"/>
              <a:cs typeface="Arial" panose="020B0604020202020204" pitchFamily="34" charset="0"/>
            </a:rPr>
            <a:t>Councils + Board of Directors</a:t>
          </a:r>
        </a:p>
        <a:p>
          <a:pPr marL="171450" lvl="1" indent="-171450" algn="l" defTabSz="711200">
            <a:lnSpc>
              <a:spcPct val="90000"/>
            </a:lnSpc>
            <a:spcBef>
              <a:spcPct val="0"/>
            </a:spcBef>
            <a:spcAft>
              <a:spcPct val="15000"/>
            </a:spcAft>
            <a:buNone/>
          </a:pPr>
          <a:r>
            <a:rPr lang="en-US" sz="1600" b="1" kern="1200" dirty="0">
              <a:latin typeface="Arial" panose="020B0604020202020204" pitchFamily="34" charset="0"/>
              <a:cs typeface="Arial" panose="020B0604020202020204" pitchFamily="34" charset="0"/>
            </a:rPr>
            <a:t> 100+</a:t>
          </a:r>
          <a:r>
            <a:rPr lang="en-US" sz="1600" b="0" kern="1200" dirty="0">
              <a:latin typeface="Arial" panose="020B0604020202020204" pitchFamily="34" charset="0"/>
              <a:cs typeface="Arial" panose="020B0604020202020204" pitchFamily="34" charset="0"/>
            </a:rPr>
            <a:t> Staff | </a:t>
          </a:r>
          <a:r>
            <a:rPr lang="en-US" sz="1600" b="1" kern="1200" dirty="0">
              <a:latin typeface="Arial" panose="020B0604020202020204" pitchFamily="34" charset="0"/>
              <a:cs typeface="Arial" panose="020B0604020202020204" pitchFamily="34" charset="0"/>
            </a:rPr>
            <a:t> 3 </a:t>
          </a:r>
          <a:r>
            <a:rPr lang="en-US" sz="1600" b="0" kern="1200" dirty="0">
              <a:latin typeface="Arial" panose="020B0604020202020204" pitchFamily="34" charset="0"/>
              <a:cs typeface="Arial" panose="020B0604020202020204" pitchFamily="34" charset="0"/>
            </a:rPr>
            <a:t>office locations  </a:t>
          </a:r>
        </a:p>
      </dsp:txBody>
      <dsp:txXfrm rot="-5400000">
        <a:off x="3388556" y="155371"/>
        <a:ext cx="5981104" cy="794731"/>
      </dsp:txXfrm>
    </dsp:sp>
    <dsp:sp modelId="{6776D863-E3E5-445D-BAB6-53761AED3A9D}">
      <dsp:nvSpPr>
        <dsp:cNvPr id="0" name=""/>
        <dsp:cNvSpPr/>
      </dsp:nvSpPr>
      <dsp:spPr>
        <a:xfrm>
          <a:off x="0" y="2288"/>
          <a:ext cx="3388555" cy="110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ASHRAE Society</a:t>
          </a:r>
        </a:p>
      </dsp:txBody>
      <dsp:txXfrm>
        <a:off x="53741" y="56029"/>
        <a:ext cx="3281073" cy="993415"/>
      </dsp:txXfrm>
    </dsp:sp>
    <dsp:sp modelId="{36D7FE83-34A2-45CC-BAB4-4AD3E73C14C9}">
      <dsp:nvSpPr>
        <dsp:cNvPr id="0" name=""/>
        <dsp:cNvSpPr/>
      </dsp:nvSpPr>
      <dsp:spPr>
        <a:xfrm rot="5400000">
          <a:off x="5960245" y="-1303369"/>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8</a:t>
          </a:r>
          <a:r>
            <a:rPr lang="en-US" sz="1600" kern="1200" dirty="0">
              <a:latin typeface="Arial" panose="020B0604020202020204" pitchFamily="34" charset="0"/>
              <a:cs typeface="Arial" panose="020B0604020202020204" pitchFamily="34" charset="0"/>
            </a:rPr>
            <a:t> Board-appointed members including chair and vice chair</a:t>
          </a:r>
        </a:p>
        <a:p>
          <a:pPr marL="171450" lvl="1" indent="-171450" algn="l" defTabSz="711200">
            <a:lnSpc>
              <a:spcPct val="90000"/>
            </a:lnSpc>
            <a:spcBef>
              <a:spcPct val="0"/>
            </a:spcBef>
            <a:spcAft>
              <a:spcPct val="15000"/>
            </a:spcAft>
            <a:buNone/>
          </a:pPr>
          <a:r>
            <a:rPr lang="en-US" sz="1600" kern="1200" dirty="0">
              <a:latin typeface="Arial" panose="020B060402020202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3</a:t>
          </a:r>
          <a:r>
            <a:rPr lang="en-US" sz="1600" kern="1200" dirty="0">
              <a:latin typeface="Arial" panose="020B0604020202020204" pitchFamily="34" charset="0"/>
              <a:cs typeface="Arial" panose="020B0604020202020204" pitchFamily="34" charset="0"/>
            </a:rPr>
            <a:t>-year terms</a:t>
          </a:r>
          <a:endPar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None/>
          </a:pPr>
          <a:r>
            <a:rPr lang="en-US"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Reports to Members Council &amp; works with all 3 Councils </a:t>
          </a:r>
        </a:p>
      </dsp:txBody>
      <dsp:txXfrm rot="-5400000">
        <a:off x="3388556" y="1311313"/>
        <a:ext cx="5981104" cy="794731"/>
      </dsp:txXfrm>
    </dsp:sp>
    <dsp:sp modelId="{6CFA0749-0D96-4E99-9500-FC43048D1360}">
      <dsp:nvSpPr>
        <dsp:cNvPr id="0" name=""/>
        <dsp:cNvSpPr/>
      </dsp:nvSpPr>
      <dsp:spPr>
        <a:xfrm>
          <a:off x="0" y="1158231"/>
          <a:ext cx="3388555" cy="110089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Society Communications Committee</a:t>
          </a:r>
        </a:p>
      </dsp:txBody>
      <dsp:txXfrm>
        <a:off x="53741" y="1211972"/>
        <a:ext cx="3281073" cy="993415"/>
      </dsp:txXfrm>
    </dsp:sp>
    <dsp:sp modelId="{CB0364B9-B41F-42D6-97DC-A87CAE9CBC53}">
      <dsp:nvSpPr>
        <dsp:cNvPr id="0" name=""/>
        <dsp:cNvSpPr/>
      </dsp:nvSpPr>
      <dsp:spPr>
        <a:xfrm rot="5400000">
          <a:off x="5960245" y="-147426"/>
          <a:ext cx="880717" cy="60240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None/>
          </a:pPr>
          <a:r>
            <a:rPr lang="en-US" sz="800" kern="1200" dirty="0"/>
            <a:t> </a:t>
          </a:r>
          <a:br>
            <a:rPr lang="en-US" sz="800" kern="1200" dirty="0"/>
          </a:br>
          <a:r>
            <a:rPr lang="en-US" sz="1600" b="1" kern="1200" dirty="0">
              <a:latin typeface="Arial" panose="020B0604020202020204" pitchFamily="34" charset="0"/>
              <a:cs typeface="Arial" panose="020B0604020202020204" pitchFamily="34" charset="0"/>
            </a:rPr>
            <a:t>16</a:t>
          </a:r>
          <a:r>
            <a:rPr lang="en-US" sz="1600" kern="1200" dirty="0">
              <a:latin typeface="Arial" panose="020B0604020202020204" pitchFamily="34" charset="0"/>
              <a:cs typeface="Arial" panose="020B0604020202020204" pitchFamily="34" charset="0"/>
            </a:rPr>
            <a:t> Positions for Region Communications Chair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Liaison to </a:t>
          </a:r>
          <a:r>
            <a:rPr lang="en-US" sz="1600" b="1" kern="1200" dirty="0">
              <a:solidFill>
                <a:schemeClr val="accent6"/>
              </a:solidFill>
              <a:latin typeface="Arial" panose="020B0604020202020204" pitchFamily="34" charset="0"/>
              <a:cs typeface="Arial" panose="020B0604020202020204" pitchFamily="34" charset="0"/>
            </a:rPr>
            <a:t>the Society Communications Committee</a:t>
          </a:r>
          <a:br>
            <a:rPr lang="en-US" sz="1100" b="1" kern="1200" dirty="0">
              <a:solidFill>
                <a:schemeClr val="accent6"/>
              </a:solidFill>
            </a:rPr>
          </a:br>
          <a:endParaRPr lang="en-US" sz="1100" b="1" kern="1200" dirty="0">
            <a:solidFill>
              <a:schemeClr val="accent6"/>
            </a:solidFill>
          </a:endParaRPr>
        </a:p>
      </dsp:txBody>
      <dsp:txXfrm rot="-5400000">
        <a:off x="3388556" y="2467256"/>
        <a:ext cx="5981104" cy="794731"/>
      </dsp:txXfrm>
    </dsp:sp>
    <dsp:sp modelId="{62C9E673-C877-4295-8BE4-6BC3624EB962}">
      <dsp:nvSpPr>
        <dsp:cNvPr id="0" name=""/>
        <dsp:cNvSpPr/>
      </dsp:nvSpPr>
      <dsp:spPr>
        <a:xfrm>
          <a:off x="0" y="2314173"/>
          <a:ext cx="3388555" cy="110089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Region Communication Chair(s)</a:t>
          </a:r>
        </a:p>
      </dsp:txBody>
      <dsp:txXfrm>
        <a:off x="53741" y="2367914"/>
        <a:ext cx="3281073" cy="993415"/>
      </dsp:txXfrm>
    </dsp:sp>
    <dsp:sp modelId="{431F3B7E-9BAD-4403-BE51-95CA7F68D67F}">
      <dsp:nvSpPr>
        <dsp:cNvPr id="0" name=""/>
        <dsp:cNvSpPr/>
      </dsp:nvSpPr>
      <dsp:spPr>
        <a:xfrm>
          <a:off x="0" y="3470115"/>
          <a:ext cx="3388555" cy="110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Chapter Communication Committee Chair(s)</a:t>
          </a:r>
        </a:p>
      </dsp:txBody>
      <dsp:txXfrm>
        <a:off x="53741" y="3523856"/>
        <a:ext cx="3281073" cy="99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6D863-E3E5-445D-BAB6-53761AED3A9D}">
      <dsp:nvSpPr>
        <dsp:cNvPr id="0" name=""/>
        <dsp:cNvSpPr/>
      </dsp:nvSpPr>
      <dsp:spPr>
        <a:xfrm>
          <a:off x="0" y="0"/>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ASHRAE Society</a:t>
          </a:r>
        </a:p>
      </dsp:txBody>
      <dsp:txXfrm>
        <a:off x="58169" y="58169"/>
        <a:ext cx="3636834" cy="1075255"/>
      </dsp:txXfrm>
    </dsp:sp>
    <dsp:sp modelId="{6CFA0749-0D96-4E99-9500-FC43048D1360}">
      <dsp:nvSpPr>
        <dsp:cNvPr id="0" name=""/>
        <dsp:cNvSpPr/>
      </dsp:nvSpPr>
      <dsp:spPr>
        <a:xfrm>
          <a:off x="0" y="1113948"/>
          <a:ext cx="3753172" cy="119159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Society Communications Committee</a:t>
          </a:r>
        </a:p>
      </dsp:txBody>
      <dsp:txXfrm>
        <a:off x="58169" y="1172117"/>
        <a:ext cx="3636834" cy="1075255"/>
      </dsp:txXfrm>
    </dsp:sp>
    <dsp:sp modelId="{62C9E673-C877-4295-8BE4-6BC3624EB962}">
      <dsp:nvSpPr>
        <dsp:cNvPr id="0" name=""/>
        <dsp:cNvSpPr/>
      </dsp:nvSpPr>
      <dsp:spPr>
        <a:xfrm>
          <a:off x="0" y="2365121"/>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Region Communication Chair(s)</a:t>
          </a:r>
        </a:p>
      </dsp:txBody>
      <dsp:txXfrm>
        <a:off x="58169" y="2423290"/>
        <a:ext cx="3636834" cy="1075255"/>
      </dsp:txXfrm>
    </dsp:sp>
    <dsp:sp modelId="{431F3B7E-9BAD-4403-BE51-95CA7F68D67F}">
      <dsp:nvSpPr>
        <dsp:cNvPr id="0" name=""/>
        <dsp:cNvSpPr/>
      </dsp:nvSpPr>
      <dsp:spPr>
        <a:xfrm>
          <a:off x="0" y="3616295"/>
          <a:ext cx="3753172" cy="1191593"/>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Chapter Communication Committee Chair(s)</a:t>
          </a:r>
        </a:p>
      </dsp:txBody>
      <dsp:txXfrm>
        <a:off x="58169" y="3674464"/>
        <a:ext cx="3636834" cy="10752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2F7CB-6E8C-4EC2-8417-C788C6080614}"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FE38D-D759-4AAA-AE40-EC547C11FFB0}" type="slidenum">
              <a:rPr lang="en-US" smtClean="0"/>
              <a:t>‹#›</a:t>
            </a:fld>
            <a:endParaRPr lang="en-US"/>
          </a:p>
        </p:txBody>
      </p:sp>
    </p:spTree>
    <p:extLst>
      <p:ext uri="{BB962C8B-B14F-4D97-AF65-F5344CB8AC3E}">
        <p14:creationId xmlns:p14="http://schemas.microsoft.com/office/powerpoint/2010/main" val="342987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a:t>
            </a:fld>
            <a:endParaRPr lang="en-US"/>
          </a:p>
        </p:txBody>
      </p:sp>
    </p:spTree>
    <p:extLst>
      <p:ext uri="{BB962C8B-B14F-4D97-AF65-F5344CB8AC3E}">
        <p14:creationId xmlns:p14="http://schemas.microsoft.com/office/powerpoint/2010/main" val="84506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in clear language and easy to digest, this document was last updated in 2022 and provides a perfect start for anyone working with their chapter or region in a communications or website role.  Includes contact information for additional questions. Reading this document from the Communications Committee will save volunteers time and effort.  </a:t>
            </a:r>
          </a:p>
        </p:txBody>
      </p:sp>
      <p:sp>
        <p:nvSpPr>
          <p:cNvPr id="4" name="Slide Number Placeholder 3"/>
          <p:cNvSpPr>
            <a:spLocks noGrp="1"/>
          </p:cNvSpPr>
          <p:nvPr>
            <p:ph type="sldNum" sz="quarter" idx="5"/>
          </p:nvPr>
        </p:nvSpPr>
        <p:spPr/>
        <p:txBody>
          <a:bodyPr/>
          <a:lstStyle/>
          <a:p>
            <a:fld id="{E95FE38D-D759-4AAA-AE40-EC547C11FFB0}" type="slidenum">
              <a:rPr lang="en-US" smtClean="0"/>
              <a:t>10</a:t>
            </a:fld>
            <a:endParaRPr lang="en-US"/>
          </a:p>
        </p:txBody>
      </p:sp>
    </p:spTree>
    <p:extLst>
      <p:ext uri="{BB962C8B-B14F-4D97-AF65-F5344CB8AC3E}">
        <p14:creationId xmlns:p14="http://schemas.microsoft.com/office/powerpoint/2010/main" val="170787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was written by ASHRAE members who are experts in hosting and holding ENGAGING and EFFECTIVE  (i.e. </a:t>
            </a:r>
            <a:r>
              <a:rPr lang="en-US" b="1" i="1" dirty="0">
                <a:solidFill>
                  <a:srgbClr val="FF0000"/>
                </a:solidFill>
              </a:rPr>
              <a:t>not </a:t>
            </a:r>
            <a:r>
              <a:rPr lang="en-US" dirty="0"/>
              <a:t>boring meetings where participants are multitasking and not engaged) meetings. Contains excellent practical advice as well as quick tips and tricks that will help anyone have a more effective meeting or simply appear more polished on-screen. </a:t>
            </a:r>
          </a:p>
        </p:txBody>
      </p:sp>
      <p:sp>
        <p:nvSpPr>
          <p:cNvPr id="4" name="Slide Number Placeholder 3"/>
          <p:cNvSpPr>
            <a:spLocks noGrp="1"/>
          </p:cNvSpPr>
          <p:nvPr>
            <p:ph type="sldNum" sz="quarter" idx="5"/>
          </p:nvPr>
        </p:nvSpPr>
        <p:spPr/>
        <p:txBody>
          <a:bodyPr/>
          <a:lstStyle/>
          <a:p>
            <a:fld id="{E95FE38D-D759-4AAA-AE40-EC547C11FFB0}" type="slidenum">
              <a:rPr lang="en-US" smtClean="0"/>
              <a:t>11</a:t>
            </a:fld>
            <a:endParaRPr lang="en-US"/>
          </a:p>
        </p:txBody>
      </p:sp>
    </p:spTree>
    <p:extLst>
      <p:ext uri="{BB962C8B-B14F-4D97-AF65-F5344CB8AC3E}">
        <p14:creationId xmlns:p14="http://schemas.microsoft.com/office/powerpoint/2010/main" val="320562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12</a:t>
            </a:fld>
            <a:endParaRPr lang="en-US"/>
          </a:p>
        </p:txBody>
      </p:sp>
    </p:spTree>
    <p:extLst>
      <p:ext uri="{BB962C8B-B14F-4D97-AF65-F5344CB8AC3E}">
        <p14:creationId xmlns:p14="http://schemas.microsoft.com/office/powerpoint/2010/main" val="136247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13</a:t>
            </a:fld>
            <a:endParaRPr lang="en-US"/>
          </a:p>
        </p:txBody>
      </p:sp>
    </p:spTree>
    <p:extLst>
      <p:ext uri="{BB962C8B-B14F-4D97-AF65-F5344CB8AC3E}">
        <p14:creationId xmlns:p14="http://schemas.microsoft.com/office/powerpoint/2010/main" val="318276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Committee resources can save you a ton of time in planning your chapter’s social media and keeping it current and engaging by using tried and true methods. A free downloadable planning template will make your social planning more formulaic and help with content ideas based on Society and chapter deadlines. If you still need help or have questions you can contact the Communications Committee staff liaison at any time – Joslyn Ratcliff jratcliff@ashrae.org . Or just email social@ashrae.org and Society’s social maven will respond back to you!</a:t>
            </a:r>
          </a:p>
        </p:txBody>
      </p:sp>
      <p:sp>
        <p:nvSpPr>
          <p:cNvPr id="4" name="Slide Number Placeholder 3"/>
          <p:cNvSpPr>
            <a:spLocks noGrp="1"/>
          </p:cNvSpPr>
          <p:nvPr>
            <p:ph type="sldNum" sz="quarter" idx="5"/>
          </p:nvPr>
        </p:nvSpPr>
        <p:spPr/>
        <p:txBody>
          <a:bodyPr/>
          <a:lstStyle/>
          <a:p>
            <a:fld id="{E95FE38D-D759-4AAA-AE40-EC547C11FFB0}" type="slidenum">
              <a:rPr lang="en-US" smtClean="0"/>
              <a:t>14</a:t>
            </a:fld>
            <a:endParaRPr lang="en-US"/>
          </a:p>
        </p:txBody>
      </p:sp>
    </p:spTree>
    <p:extLst>
      <p:ext uri="{BB962C8B-B14F-4D97-AF65-F5344CB8AC3E}">
        <p14:creationId xmlns:p14="http://schemas.microsoft.com/office/powerpoint/2010/main" val="424501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and regular communication is crucial to the growth and success of your chapter.  Communications Committee has resources and knowledge to help you. Remember to check out our page on ashrae.org and follow us on Facebook.  </a:t>
            </a:r>
          </a:p>
        </p:txBody>
      </p:sp>
      <p:sp>
        <p:nvSpPr>
          <p:cNvPr id="4" name="Slide Number Placeholder 3"/>
          <p:cNvSpPr>
            <a:spLocks noGrp="1"/>
          </p:cNvSpPr>
          <p:nvPr>
            <p:ph type="sldNum" sz="quarter" idx="5"/>
          </p:nvPr>
        </p:nvSpPr>
        <p:spPr/>
        <p:txBody>
          <a:bodyPr/>
          <a:lstStyle/>
          <a:p>
            <a:fld id="{E95FE38D-D759-4AAA-AE40-EC547C11FFB0}" type="slidenum">
              <a:rPr lang="en-US" smtClean="0"/>
              <a:t>15</a:t>
            </a:fld>
            <a:endParaRPr lang="en-US"/>
          </a:p>
        </p:txBody>
      </p:sp>
    </p:spTree>
    <p:extLst>
      <p:ext uri="{BB962C8B-B14F-4D97-AF65-F5344CB8AC3E}">
        <p14:creationId xmlns:p14="http://schemas.microsoft.com/office/powerpoint/2010/main" val="190657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16</a:t>
            </a:fld>
            <a:endParaRPr lang="en-US"/>
          </a:p>
        </p:txBody>
      </p:sp>
    </p:spTree>
    <p:extLst>
      <p:ext uri="{BB962C8B-B14F-4D97-AF65-F5344CB8AC3E}">
        <p14:creationId xmlns:p14="http://schemas.microsoft.com/office/powerpoint/2010/main" val="176510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ASHRAE as a whole and then drill down to how Communications Committee fits in. We’ll then spend some time on how Communications Committee can help YOU.  Everything ASHRAE does is guided by its Mission, Vision and Values as well as a Strategic Plan. Each year there is also a Society Theme inspired and presented by the current ASHRAE president.</a:t>
            </a:r>
          </a:p>
        </p:txBody>
      </p:sp>
      <p:sp>
        <p:nvSpPr>
          <p:cNvPr id="4" name="Slide Number Placeholder 3"/>
          <p:cNvSpPr>
            <a:spLocks noGrp="1"/>
          </p:cNvSpPr>
          <p:nvPr>
            <p:ph type="sldNum" sz="quarter" idx="5"/>
          </p:nvPr>
        </p:nvSpPr>
        <p:spPr/>
        <p:txBody>
          <a:bodyPr/>
          <a:lstStyle/>
          <a:p>
            <a:fld id="{E95FE38D-D759-4AAA-AE40-EC547C11FFB0}" type="slidenum">
              <a:rPr lang="en-US" smtClean="0"/>
              <a:t>2</a:t>
            </a:fld>
            <a:endParaRPr lang="en-US"/>
          </a:p>
        </p:txBody>
      </p:sp>
    </p:spTree>
    <p:extLst>
      <p:ext uri="{BB962C8B-B14F-4D97-AF65-F5344CB8AC3E}">
        <p14:creationId xmlns:p14="http://schemas.microsoft.com/office/powerpoint/2010/main" val="359544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kzidenz Grotesk BE Light" panose="02000506040000020003" pitchFamily="50" charset="0"/>
              </a:rPr>
              <a:t>ASHRAE’s work is guided by a Strategic Plan. For example, the Communications Committees MBOs reflect goals and initiatives put forth in the ASHRAE Strategic Plan. It’s helpful to know about the Strategic Plan to understand the goals and initiatives of the Committee. </a:t>
            </a:r>
            <a:br>
              <a:rPr lang="en-US" sz="1200" b="0" i="0" u="none" strike="noStrike" baseline="0" dirty="0">
                <a:solidFill>
                  <a:srgbClr val="211D1E"/>
                </a:solidFill>
                <a:latin typeface="Akzidenz Grotesk BE Light" panose="02000506040000020003" pitchFamily="50" charset="0"/>
              </a:rPr>
            </a:br>
            <a:br>
              <a:rPr lang="en-US" sz="1200" b="0" i="0" u="none" strike="noStrike" baseline="0" dirty="0">
                <a:solidFill>
                  <a:srgbClr val="211D1E"/>
                </a:solidFill>
                <a:latin typeface="Akzidenz Grotesk BE Light" panose="02000506040000020003" pitchFamily="50" charset="0"/>
              </a:rPr>
            </a:br>
            <a:r>
              <a:rPr lang="en-US" b="0" i="0" dirty="0">
                <a:solidFill>
                  <a:srgbClr val="49494C"/>
                </a:solidFill>
                <a:effectLst/>
                <a:latin typeface="akzidenz-grotesk"/>
              </a:rPr>
              <a:t>The 2019−2025 ASHRAE Strategic Plan Midterm Update includes a one-year extension of the 2019-2024 Strategic Plan with lessons learned during the COVID-19 pandemic as well as updates on rebooted/restarted initiatives including an update to Initiative 1 to focus on Resiliency and Decarbonization in Buildings.  </a:t>
            </a:r>
          </a:p>
          <a:p>
            <a:endParaRPr lang="en-US" b="0" i="0" dirty="0">
              <a:solidFill>
                <a:srgbClr val="49494C"/>
              </a:solidFill>
              <a:effectLst/>
              <a:latin typeface="akzidenz-grotesk"/>
            </a:endParaRPr>
          </a:p>
          <a:p>
            <a:r>
              <a:rPr lang="en-US" b="0" i="0" dirty="0">
                <a:solidFill>
                  <a:srgbClr val="49494C"/>
                </a:solidFill>
                <a:effectLst/>
                <a:latin typeface="akzidenz-grotesk"/>
              </a:rPr>
              <a:t>A preview of the 2025–2028 Strategic Plan is available for committees, councils and chapters to reference while planning for the upcoming 2025–2026 Society year. The formal implementation of the 2025–2028 Strategic Plan will occur in July 2025.</a:t>
            </a:r>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3</a:t>
            </a:fld>
            <a:endParaRPr lang="en-US"/>
          </a:p>
        </p:txBody>
      </p:sp>
    </p:spTree>
    <p:extLst>
      <p:ext uri="{BB962C8B-B14F-4D97-AF65-F5344CB8AC3E}">
        <p14:creationId xmlns:p14="http://schemas.microsoft.com/office/powerpoint/2010/main" val="30127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indent="-285750">
              <a:buFont typeface="Arial" panose="020B0604020202020204" pitchFamily="34" charset="0"/>
              <a:buChar char="•"/>
            </a:pPr>
            <a:r>
              <a:rPr lang="en-US" sz="1200" dirty="0">
                <a:latin typeface="Akzidenz Grotesk BE Regular" panose="02000503030000020003" pitchFamily="50" charset="0"/>
              </a:rPr>
              <a:t>New Society Theme each Society Year in conjunction with Presidential year and each President’s initiatives. </a:t>
            </a:r>
          </a:p>
          <a:p>
            <a:pPr marL="285750" indent="-285750">
              <a:buFont typeface="Arial" panose="020B0604020202020204" pitchFamily="34" charset="0"/>
              <a:buChar char="•"/>
            </a:pPr>
            <a:r>
              <a:rPr lang="en-US" sz="1200" dirty="0">
                <a:latin typeface="Akzidenz Grotesk BE Regular" panose="02000503030000020003" pitchFamily="50" charset="0"/>
              </a:rPr>
              <a:t>Great (simple – relevant – easy) to share at chapter meetings! </a:t>
            </a:r>
          </a:p>
          <a:p>
            <a:pPr marL="285750" indent="-285750">
              <a:buFont typeface="Arial" panose="020B0604020202020204" pitchFamily="34" charset="0"/>
              <a:buChar char="•"/>
            </a:pPr>
            <a:r>
              <a:rPr lang="en-US" sz="1200" dirty="0">
                <a:latin typeface="Akzidenz Grotesk BE Regular" panose="02000503030000020003" pitchFamily="50" charset="0"/>
              </a:rPr>
              <a:t>PPT, Manuscript and relevant videos available at ashrae.org/president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4</a:t>
            </a:fld>
            <a:endParaRPr lang="en-US"/>
          </a:p>
        </p:txBody>
      </p:sp>
    </p:spTree>
    <p:extLst>
      <p:ext uri="{BB962C8B-B14F-4D97-AF65-F5344CB8AC3E}">
        <p14:creationId xmlns:p14="http://schemas.microsoft.com/office/powerpoint/2010/main" val="277558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Communications Committee responds to needs of the Regions, Chapters and Society, ensuring Communications policies and guidance are in adherence with Society policies. The chart here indicates how Society Communications Committee serves Society, the Regions and the Chapters and hints at the hierarchal structure.  An example of how this is put into practice is when a chapter has a need voiced as a CRC motion, when that is passed, it can be referred to Society Communications Committee to address. Should your chapter have communications related needs they can be put forth as motions at your Region’s CRC. Often what one chapter has identified as a need is something that will help other chapters and groups as well. </a:t>
            </a:r>
          </a:p>
        </p:txBody>
      </p:sp>
      <p:sp>
        <p:nvSpPr>
          <p:cNvPr id="4" name="Slide Number Placeholder 3"/>
          <p:cNvSpPr>
            <a:spLocks noGrp="1"/>
          </p:cNvSpPr>
          <p:nvPr>
            <p:ph type="sldNum" sz="quarter" idx="5"/>
          </p:nvPr>
        </p:nvSpPr>
        <p:spPr/>
        <p:txBody>
          <a:bodyPr/>
          <a:lstStyle/>
          <a:p>
            <a:fld id="{E95FE38D-D759-4AAA-AE40-EC547C11FFB0}" type="slidenum">
              <a:rPr lang="en-US" smtClean="0"/>
              <a:t>5</a:t>
            </a:fld>
            <a:endParaRPr lang="en-US"/>
          </a:p>
        </p:txBody>
      </p:sp>
    </p:spTree>
    <p:extLst>
      <p:ext uri="{BB962C8B-B14F-4D97-AF65-F5344CB8AC3E}">
        <p14:creationId xmlns:p14="http://schemas.microsoft.com/office/powerpoint/2010/main" val="91040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The committee meets at the Winter and Annual Conferences and has several conference calls between meetings. </a:t>
            </a:r>
            <a:br>
              <a:rPr lang="en-US" sz="1200" b="0" i="0" u="none" strike="noStrike" baseline="0" dirty="0">
                <a:solidFill>
                  <a:srgbClr val="000000"/>
                </a:solidFill>
                <a:latin typeface="Arial" panose="020B0604020202020204" pitchFamily="34" charset="0"/>
              </a:rPr>
            </a:br>
            <a:br>
              <a:rPr lang="en-US" sz="1200" b="0" i="0" u="none" strike="noStrike" baseline="0" dirty="0">
                <a:solidFill>
                  <a:srgbClr val="000000"/>
                </a:solidFill>
                <a:latin typeface="Arial" panose="020B0604020202020204" pitchFamily="34" charset="0"/>
              </a:rPr>
            </a:br>
            <a:r>
              <a:rPr lang="en-US" sz="1200" b="0" i="0" u="none" strike="noStrike" baseline="0" dirty="0">
                <a:solidFill>
                  <a:srgbClr val="000000"/>
                </a:solidFill>
                <a:latin typeface="Arial" panose="020B0604020202020204" pitchFamily="34" charset="0"/>
              </a:rPr>
              <a:t>Anyone is welcome to attend a meeting. For information on joining a meeting, please contact the committee's staff liaison Joslyn Ratcliff.</a:t>
            </a:r>
            <a:endParaRPr lang="en-US" dirty="0"/>
          </a:p>
        </p:txBody>
      </p:sp>
      <p:sp>
        <p:nvSpPr>
          <p:cNvPr id="4" name="Slide Number Placeholder 3"/>
          <p:cNvSpPr>
            <a:spLocks noGrp="1"/>
          </p:cNvSpPr>
          <p:nvPr>
            <p:ph type="sldNum" sz="quarter" idx="5"/>
          </p:nvPr>
        </p:nvSpPr>
        <p:spPr/>
        <p:txBody>
          <a:bodyPr/>
          <a:lstStyle/>
          <a:p>
            <a:fld id="{E95FE38D-D759-4AAA-AE40-EC547C11FFB0}" type="slidenum">
              <a:rPr lang="en-US" smtClean="0"/>
              <a:t>6</a:t>
            </a:fld>
            <a:endParaRPr lang="en-US"/>
          </a:p>
        </p:txBody>
      </p:sp>
    </p:spTree>
    <p:extLst>
      <p:ext uri="{BB962C8B-B14F-4D97-AF65-F5344CB8AC3E}">
        <p14:creationId xmlns:p14="http://schemas.microsoft.com/office/powerpoint/2010/main" val="19052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ASHRAE has winter and annual conferences. Keep in touch with ASHRAE by attending the conferences. If you attend, we’d love to invite you to attend the Communications Committee meeting as a welcome guest. Communications Committee traditionally meets on the Saturday of the conferences and their meeting times are always posted in the conference schedule. Feel free to reach out to ASHRAE Communications Committee Staff Liaison Joslyn Ratcliff jratcliff@ashrae.org for more information. </a:t>
            </a:r>
          </a:p>
        </p:txBody>
      </p:sp>
      <p:sp>
        <p:nvSpPr>
          <p:cNvPr id="4" name="Slide Number Placeholder 3"/>
          <p:cNvSpPr>
            <a:spLocks noGrp="1"/>
          </p:cNvSpPr>
          <p:nvPr>
            <p:ph type="sldNum" sz="quarter" idx="5"/>
          </p:nvPr>
        </p:nvSpPr>
        <p:spPr/>
        <p:txBody>
          <a:bodyPr/>
          <a:lstStyle/>
          <a:p>
            <a:fld id="{E95FE38D-D759-4AAA-AE40-EC547C11FFB0}" type="slidenum">
              <a:rPr lang="en-US" smtClean="0"/>
              <a:t>7</a:t>
            </a:fld>
            <a:endParaRPr lang="en-US"/>
          </a:p>
        </p:txBody>
      </p:sp>
    </p:spTree>
    <p:extLst>
      <p:ext uri="{BB962C8B-B14F-4D97-AF65-F5344CB8AC3E}">
        <p14:creationId xmlns:p14="http://schemas.microsoft.com/office/powerpoint/2010/main" val="368707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lucky, you might get a cool neon yellow TAC hat.  The TCs contribute greatly to Society and have fun doing it.  </a:t>
            </a:r>
          </a:p>
        </p:txBody>
      </p:sp>
      <p:sp>
        <p:nvSpPr>
          <p:cNvPr id="4" name="Slide Number Placeholder 3"/>
          <p:cNvSpPr>
            <a:spLocks noGrp="1"/>
          </p:cNvSpPr>
          <p:nvPr>
            <p:ph type="sldNum" sz="quarter" idx="5"/>
          </p:nvPr>
        </p:nvSpPr>
        <p:spPr/>
        <p:txBody>
          <a:bodyPr/>
          <a:lstStyle/>
          <a:p>
            <a:fld id="{E95FE38D-D759-4AAA-AE40-EC547C11FFB0}" type="slidenum">
              <a:rPr lang="en-US" smtClean="0"/>
              <a:t>8</a:t>
            </a:fld>
            <a:endParaRPr lang="en-US"/>
          </a:p>
        </p:txBody>
      </p:sp>
    </p:spTree>
    <p:extLst>
      <p:ext uri="{BB962C8B-B14F-4D97-AF65-F5344CB8AC3E}">
        <p14:creationId xmlns:p14="http://schemas.microsoft.com/office/powerpoint/2010/main" val="70877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shows the ways chapters generally communicate, along with the materials available from Communications Committee to help. Generally, if there is a communications need or effort, the Communications Committee will have tools, guidance or training to help.</a:t>
            </a:r>
          </a:p>
        </p:txBody>
      </p:sp>
      <p:sp>
        <p:nvSpPr>
          <p:cNvPr id="4" name="Slide Number Placeholder 3"/>
          <p:cNvSpPr>
            <a:spLocks noGrp="1"/>
          </p:cNvSpPr>
          <p:nvPr>
            <p:ph type="sldNum" sz="quarter" idx="5"/>
          </p:nvPr>
        </p:nvSpPr>
        <p:spPr/>
        <p:txBody>
          <a:bodyPr/>
          <a:lstStyle/>
          <a:p>
            <a:fld id="{E95FE38D-D759-4AAA-AE40-EC547C11FFB0}" type="slidenum">
              <a:rPr lang="en-US" smtClean="0"/>
              <a:t>9</a:t>
            </a:fld>
            <a:endParaRPr lang="en-US"/>
          </a:p>
        </p:txBody>
      </p:sp>
    </p:spTree>
    <p:extLst>
      <p:ext uri="{BB962C8B-B14F-4D97-AF65-F5344CB8AC3E}">
        <p14:creationId xmlns:p14="http://schemas.microsoft.com/office/powerpoint/2010/main" val="10254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6A22-2FB3-44A1-90C5-7C312AB9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05601-D08F-461C-B152-93F25CC73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CF5B7-9587-41A0-9F45-F50503592F71}"/>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86D448D7-AFE1-49A9-A81C-4A6917EF1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68130-98C0-4E38-899F-D24B2F86407E}"/>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40196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9316-445B-4579-B63B-620614130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68D16-4A33-434C-880B-EBCFDD58A6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B736A-6D99-4206-A1AD-057CDA825D97}"/>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CCA98946-352B-4C44-9DB0-BC66E264B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520E6-5311-4954-957E-C89668346A5E}"/>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5939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10553-6B95-43CE-A33B-907BB0A42A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83B52-7396-4443-8733-015690DD3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167BC-9682-4211-9AED-048AC4B41769}"/>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F3EDCB49-B638-44BB-B1D4-C046C8DD0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06875-33C7-447B-91EF-8D74B571767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20472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B35A-73C3-42D0-B4E3-8132CF2CD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164DF-29C1-41E3-BD30-08DDBFDB3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41A81-5B12-4DB9-B1E1-6B1D2710BF7F}"/>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C51D7E84-195E-40F8-9C7E-DAC1EADB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36049-B112-4DE3-B661-A749A41929C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3833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E7F-1FEE-43AE-B02A-8E074B1C2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0A23A-717F-4555-B523-FA7368169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EA636-8417-4CD8-BB02-E5FE41014779}"/>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678F19F7-7E11-4BC2-B1FD-3954F0CA5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FFB7C-9ACB-46D8-A5B2-D27023EFB90D}"/>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25589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81922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E3D8-1BBD-4163-A8F5-D5CF02EAF3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21859-1A7C-473C-9E4A-94803D93D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3B932-5939-49D8-AA3C-E0CC63A97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EB51C-2F3B-4134-A57F-84ABF048B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C8CD7-7121-4FF0-8BFC-8973A1C90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CC65E-7EB5-4B8E-ACF5-4A1D7973325B}"/>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8" name="Footer Placeholder 7">
            <a:extLst>
              <a:ext uri="{FF2B5EF4-FFF2-40B4-BE49-F238E27FC236}">
                <a16:creationId xmlns:a16="http://schemas.microsoft.com/office/drawing/2014/main" id="{F2C147A1-3A15-4E96-BC5E-4C116E1DC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463B6-AF50-48E9-8667-723782FF6126}"/>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5621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B688-26E3-4314-9199-F929C0B659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58126C-44B9-49E1-BE7E-D4DF64761485}"/>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4" name="Footer Placeholder 3">
            <a:extLst>
              <a:ext uri="{FF2B5EF4-FFF2-40B4-BE49-F238E27FC236}">
                <a16:creationId xmlns:a16="http://schemas.microsoft.com/office/drawing/2014/main" id="{C2AAEB8F-B425-454F-8495-9F660CEFD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5FA2B-DCE1-4D19-B59B-4E557A9BBEDB}"/>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78821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49BE3-0130-4159-A43A-88E3D0E9FFB8}"/>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3" name="Footer Placeholder 2">
            <a:extLst>
              <a:ext uri="{FF2B5EF4-FFF2-40B4-BE49-F238E27FC236}">
                <a16:creationId xmlns:a16="http://schemas.microsoft.com/office/drawing/2014/main" id="{291C5147-8E8D-47D2-AD9C-86A6BE82C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1C2F59-B420-47D7-90AD-1D5F98D2ED8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5909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F097-02A4-4BAE-8C74-4F8D791B7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57E09-6E11-47E7-9CCD-56C25FE71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969E5-F60E-4032-8A91-F9554B7C3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F674D-CE2F-43FE-8F10-5452DE3012AA}"/>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6" name="Footer Placeholder 5">
            <a:extLst>
              <a:ext uri="{FF2B5EF4-FFF2-40B4-BE49-F238E27FC236}">
                <a16:creationId xmlns:a16="http://schemas.microsoft.com/office/drawing/2014/main" id="{1C504807-A80E-462A-AD28-D6F3D0276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B94E-65D3-460F-84EC-36CC39DF27DA}"/>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158673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27DE-1FB4-4BC6-B753-9F61A9C47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13625-AA08-4607-B77C-2644B400B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3EA571-03D9-4321-BC4D-15FD250F5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E7B54-D32E-4851-84F4-CE860988976B}"/>
              </a:ext>
            </a:extLst>
          </p:cNvPr>
          <p:cNvSpPr>
            <a:spLocks noGrp="1"/>
          </p:cNvSpPr>
          <p:nvPr>
            <p:ph type="dt" sz="half" idx="10"/>
          </p:nvPr>
        </p:nvSpPr>
        <p:spPr/>
        <p:txBody>
          <a:bodyPr/>
          <a:lstStyle/>
          <a:p>
            <a:fld id="{AF8BBA54-415D-438F-ABD0-A01F287E4AF8}" type="datetimeFigureOut">
              <a:rPr lang="en-US" smtClean="0"/>
              <a:t>8/19/2025</a:t>
            </a:fld>
            <a:endParaRPr lang="en-US"/>
          </a:p>
        </p:txBody>
      </p:sp>
      <p:sp>
        <p:nvSpPr>
          <p:cNvPr id="6" name="Footer Placeholder 5">
            <a:extLst>
              <a:ext uri="{FF2B5EF4-FFF2-40B4-BE49-F238E27FC236}">
                <a16:creationId xmlns:a16="http://schemas.microsoft.com/office/drawing/2014/main" id="{96419228-43FA-46DC-8A93-C3EE07606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38-5D0E-4A35-BBA9-73E3B4ADA30A}"/>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33197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2BE19-A1C6-4A64-B217-FD38DF7A6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62DBD-BD69-4C56-A8FF-937665A5A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BFA1C-F1BF-4AA4-A86B-86247A12E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BBA54-415D-438F-ABD0-A01F287E4AF8}" type="datetimeFigureOut">
              <a:rPr lang="en-US" smtClean="0"/>
              <a:t>8/19/2025</a:t>
            </a:fld>
            <a:endParaRPr lang="en-US"/>
          </a:p>
        </p:txBody>
      </p:sp>
      <p:sp>
        <p:nvSpPr>
          <p:cNvPr id="5" name="Footer Placeholder 4">
            <a:extLst>
              <a:ext uri="{FF2B5EF4-FFF2-40B4-BE49-F238E27FC236}">
                <a16:creationId xmlns:a16="http://schemas.microsoft.com/office/drawing/2014/main" id="{FD0D0BA1-FC9A-412C-A75A-B5A318AF0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06A85E-673E-4EB7-90D6-5F3F8A75C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E43C6-5138-4D96-A65B-5B91F73FFF2B}" type="slidenum">
              <a:rPr lang="en-US" smtClean="0"/>
              <a:t>‹#›</a:t>
            </a:fld>
            <a:endParaRPr lang="en-US"/>
          </a:p>
        </p:txBody>
      </p:sp>
    </p:spTree>
    <p:extLst>
      <p:ext uri="{BB962C8B-B14F-4D97-AF65-F5344CB8AC3E}">
        <p14:creationId xmlns:p14="http://schemas.microsoft.com/office/powerpoint/2010/main" val="322669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hyperlink" Target="https://www.ashrae.org/cc"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ashrae.org/cc"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www.ashrae.org/cc"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image" Target="../media/image17.png"/><Relationship Id="rId5" Type="http://schemas.openxmlformats.org/officeDocument/2006/relationships/hyperlink" Target="https://www.ashrae.org/cc"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shrae.org/about/strategic-pla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41DA-0A23-4788-9C09-9EE8A3033C0C}"/>
              </a:ext>
            </a:extLst>
          </p:cNvPr>
          <p:cNvSpPr>
            <a:spLocks noGrp="1"/>
          </p:cNvSpPr>
          <p:nvPr>
            <p:ph type="ctrTitle"/>
          </p:nvPr>
        </p:nvSpPr>
        <p:spPr>
          <a:xfrm>
            <a:off x="1681018" y="3966009"/>
            <a:ext cx="9144000" cy="1074016"/>
          </a:xfrm>
        </p:spPr>
        <p:txBody>
          <a:bodyPr/>
          <a:lstStyle/>
          <a:p>
            <a:r>
              <a:rPr lang="en-US" dirty="0">
                <a:solidFill>
                  <a:schemeClr val="bg1"/>
                </a:solidFill>
                <a:latin typeface="Arial" panose="020B0604020202020204" pitchFamily="34" charset="0"/>
                <a:cs typeface="Arial" panose="020B0604020202020204" pitchFamily="34" charset="0"/>
              </a:rPr>
              <a:t>Presenter</a:t>
            </a:r>
            <a:r>
              <a:rPr lang="en-US" dirty="0">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Name</a:t>
            </a:r>
          </a:p>
        </p:txBody>
      </p:sp>
      <p:sp>
        <p:nvSpPr>
          <p:cNvPr id="3" name="Subtitle 2">
            <a:extLst>
              <a:ext uri="{FF2B5EF4-FFF2-40B4-BE49-F238E27FC236}">
                <a16:creationId xmlns:a16="http://schemas.microsoft.com/office/drawing/2014/main" id="{81819C1B-B3E1-40A6-956A-E6F6421906EF}"/>
              </a:ext>
            </a:extLst>
          </p:cNvPr>
          <p:cNvSpPr>
            <a:spLocks noGrp="1"/>
          </p:cNvSpPr>
          <p:nvPr>
            <p:ph type="subTitle" idx="1"/>
          </p:nvPr>
        </p:nvSpPr>
        <p:spPr>
          <a:xfrm>
            <a:off x="1690254" y="5264437"/>
            <a:ext cx="9144000" cy="1074017"/>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146192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Website Best Practices</a:t>
            </a:r>
          </a:p>
        </p:txBody>
      </p:sp>
      <p:pic>
        <p:nvPicPr>
          <p:cNvPr id="7" name="Content Placeholder 6">
            <a:hlinkClick r:id="rId5"/>
            <a:extLst>
              <a:ext uri="{FF2B5EF4-FFF2-40B4-BE49-F238E27FC236}">
                <a16:creationId xmlns:a16="http://schemas.microsoft.com/office/drawing/2014/main" id="{BABA614A-ED26-4D2B-B45D-C9FF5D1674FE}"/>
              </a:ext>
            </a:extLst>
          </p:cNvPr>
          <p:cNvPicPr>
            <a:picLocks noGrp="1" noChangeAspect="1"/>
          </p:cNvPicPr>
          <p:nvPr>
            <p:ph sz="half" idx="1"/>
          </p:nvPr>
        </p:nvPicPr>
        <p:blipFill>
          <a:blip r:embed="rId6"/>
          <a:stretch>
            <a:fillRect/>
          </a:stretch>
        </p:blipFill>
        <p:spPr>
          <a:xfrm>
            <a:off x="1739088" y="2166938"/>
            <a:ext cx="3094074" cy="4010025"/>
          </a:xfrm>
        </p:spPr>
      </p:pic>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6172200" y="2167467"/>
            <a:ext cx="4896556" cy="4009496"/>
          </a:xfrm>
        </p:spPr>
        <p:txBody>
          <a:bodyPr/>
          <a:lstStyle/>
          <a:p>
            <a:r>
              <a:rPr lang="en-US" dirty="0">
                <a:latin typeface="Arial" panose="020B0604020202020204" pitchFamily="34" charset="0"/>
                <a:cs typeface="Arial" panose="020B0604020202020204" pitchFamily="34" charset="0"/>
              </a:rPr>
              <a:t>Perfect for Chapter or Region Webmasters of Communications Chairs</a:t>
            </a:r>
          </a:p>
          <a:p>
            <a:r>
              <a:rPr lang="en-US" dirty="0">
                <a:latin typeface="Arial" panose="020B0604020202020204" pitchFamily="34" charset="0"/>
                <a:cs typeface="Arial" panose="020B0604020202020204" pitchFamily="34" charset="0"/>
              </a:rPr>
              <a:t>Incudes free Wix template and WordPress theme </a:t>
            </a:r>
          </a:p>
          <a:p>
            <a:r>
              <a:rPr lang="en-US" dirty="0">
                <a:latin typeface="Arial" panose="020B0604020202020204" pitchFamily="34" charset="0"/>
                <a:cs typeface="Arial" panose="020B0604020202020204" pitchFamily="34" charset="0"/>
              </a:rPr>
              <a:t>Covers do’s and don’ts of creating or maintaining a website for your ASHRAE chapter</a:t>
            </a:r>
          </a:p>
        </p:txBody>
      </p:sp>
      <p:sp>
        <p:nvSpPr>
          <p:cNvPr id="8" name="Oval 7">
            <a:extLst>
              <a:ext uri="{FF2B5EF4-FFF2-40B4-BE49-F238E27FC236}">
                <a16:creationId xmlns:a16="http://schemas.microsoft.com/office/drawing/2014/main" id="{F5698AE3-E1B1-41DF-9182-700E8BF9A5F0}"/>
              </a:ext>
            </a:extLst>
          </p:cNvPr>
          <p:cNvSpPr/>
          <p:nvPr/>
        </p:nvSpPr>
        <p:spPr>
          <a:xfrm>
            <a:off x="7878618" y="350982"/>
            <a:ext cx="2272146" cy="1529629"/>
          </a:xfrm>
          <a:prstGeom prst="ellipse">
            <a:avLst/>
          </a:prstGeom>
          <a:solidFill>
            <a:srgbClr val="8EC54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Will save you time!</a:t>
            </a:r>
          </a:p>
        </p:txBody>
      </p:sp>
      <p:sp>
        <p:nvSpPr>
          <p:cNvPr id="6" name="TextBox 5">
            <a:extLst>
              <a:ext uri="{FF2B5EF4-FFF2-40B4-BE49-F238E27FC236}">
                <a16:creationId xmlns:a16="http://schemas.microsoft.com/office/drawing/2014/main" id="{739164A6-50E8-4A00-B930-178DC087E44F}"/>
              </a:ext>
            </a:extLst>
          </p:cNvPr>
          <p:cNvSpPr txBox="1"/>
          <p:nvPr/>
        </p:nvSpPr>
        <p:spPr>
          <a:xfrm>
            <a:off x="6424612" y="5983798"/>
            <a:ext cx="6700838" cy="523220"/>
          </a:xfrm>
          <a:prstGeom prst="rect">
            <a:avLst/>
          </a:prstGeom>
          <a:noFill/>
        </p:spPr>
        <p:txBody>
          <a:bodyPr wrap="square" rtlCol="0">
            <a:spAutoFit/>
          </a:bodyPr>
          <a:lstStyle/>
          <a:p>
            <a:r>
              <a:rPr lang="en-US" sz="2800"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832342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Virtual Meeting Guidance</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6096000" y="1891535"/>
            <a:ext cx="4896556" cy="4009496"/>
          </a:xfrm>
        </p:spPr>
        <p:txBody>
          <a:bodyPr>
            <a:normAutofit lnSpcReduction="10000"/>
          </a:bodyPr>
          <a:lstStyle/>
          <a:p>
            <a:r>
              <a:rPr lang="en-US" dirty="0"/>
              <a:t>Comprehensive document with links and a table of contents will help you plan and successfully execute a virtual event</a:t>
            </a:r>
          </a:p>
          <a:p>
            <a:r>
              <a:rPr lang="en-US" dirty="0"/>
              <a:t>A collaboration with Chapter Technology Transfer Committee (CTTC) </a:t>
            </a:r>
          </a:p>
          <a:p>
            <a:r>
              <a:rPr lang="en-US" dirty="0"/>
              <a:t>Great for </a:t>
            </a:r>
            <a:r>
              <a:rPr lang="en-US" dirty="0">
                <a:latin typeface="Arial" panose="020B0604020202020204" pitchFamily="34" charset="0"/>
                <a:cs typeface="Arial" panose="020B0604020202020204" pitchFamily="34" charset="0"/>
              </a:rPr>
              <a:t>individuals</a:t>
            </a:r>
            <a:r>
              <a:rPr lang="en-US" dirty="0"/>
              <a:t> simply attending virtual events too!</a:t>
            </a:r>
          </a:p>
        </p:txBody>
      </p:sp>
      <p:pic>
        <p:nvPicPr>
          <p:cNvPr id="11" name="Picture 10">
            <a:extLst>
              <a:ext uri="{FF2B5EF4-FFF2-40B4-BE49-F238E27FC236}">
                <a16:creationId xmlns:a16="http://schemas.microsoft.com/office/drawing/2014/main" id="{EF550973-E94B-471A-A6C5-11450A836E19}"/>
              </a:ext>
            </a:extLst>
          </p:cNvPr>
          <p:cNvPicPr>
            <a:picLocks noChangeAspect="1"/>
          </p:cNvPicPr>
          <p:nvPr/>
        </p:nvPicPr>
        <p:blipFill>
          <a:blip r:embed="rId4"/>
          <a:stretch>
            <a:fillRect/>
          </a:stretch>
        </p:blipFill>
        <p:spPr>
          <a:xfrm>
            <a:off x="1451723" y="4403568"/>
            <a:ext cx="3680329" cy="1773395"/>
          </a:xfrm>
          <a:prstGeom prst="rect">
            <a:avLst/>
          </a:prstGeom>
        </p:spPr>
      </p:pic>
      <p:pic>
        <p:nvPicPr>
          <p:cNvPr id="13" name="Picture 12">
            <a:hlinkClick r:id="rId5"/>
            <a:extLst>
              <a:ext uri="{FF2B5EF4-FFF2-40B4-BE49-F238E27FC236}">
                <a16:creationId xmlns:a16="http://schemas.microsoft.com/office/drawing/2014/main" id="{27EDD616-49CC-4724-8F15-6F5331F5427D}"/>
              </a:ext>
            </a:extLst>
          </p:cNvPr>
          <p:cNvPicPr>
            <a:picLocks noChangeAspect="1"/>
          </p:cNvPicPr>
          <p:nvPr/>
        </p:nvPicPr>
        <p:blipFill>
          <a:blip r:embed="rId6"/>
          <a:stretch>
            <a:fillRect/>
          </a:stretch>
        </p:blipFill>
        <p:spPr>
          <a:xfrm>
            <a:off x="1309864" y="2282162"/>
            <a:ext cx="3666311" cy="1882533"/>
          </a:xfrm>
          <a:prstGeom prst="rect">
            <a:avLst/>
          </a:prstGeom>
        </p:spPr>
      </p:pic>
      <p:sp>
        <p:nvSpPr>
          <p:cNvPr id="6" name="TextBox 5">
            <a:extLst>
              <a:ext uri="{FF2B5EF4-FFF2-40B4-BE49-F238E27FC236}">
                <a16:creationId xmlns:a16="http://schemas.microsoft.com/office/drawing/2014/main" id="{5B4C57BD-E7D0-458A-B868-46EAC7D461C2}"/>
              </a:ext>
            </a:extLst>
          </p:cNvPr>
          <p:cNvSpPr txBox="1"/>
          <p:nvPr/>
        </p:nvSpPr>
        <p:spPr>
          <a:xfrm>
            <a:off x="6096000" y="59010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141693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Basecamp</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2"/>
          </p:nvPr>
        </p:nvSpPr>
        <p:spPr>
          <a:xfrm>
            <a:off x="5583219" y="2167467"/>
            <a:ext cx="5485537" cy="4009496"/>
          </a:xfrm>
        </p:spPr>
        <p:txBody>
          <a:bodyPr/>
          <a:lstStyle/>
          <a:p>
            <a:r>
              <a:rPr lang="en-US" dirty="0">
                <a:latin typeface="Arial" panose="020B0604020202020204" pitchFamily="34" charset="0"/>
                <a:cs typeface="Arial" panose="020B0604020202020204" pitchFamily="34" charset="0"/>
              </a:rPr>
              <a:t>Oversees Basecamp use for Society</a:t>
            </a:r>
          </a:p>
          <a:p>
            <a:pPr lvl="1"/>
            <a:r>
              <a:rPr lang="en-US" dirty="0">
                <a:latin typeface="Arial" panose="020B0604020202020204" pitchFamily="34" charset="0"/>
                <a:cs typeface="Arial" panose="020B0604020202020204" pitchFamily="34" charset="0"/>
              </a:rPr>
              <a:t>New Basecamp project creation</a:t>
            </a:r>
          </a:p>
          <a:p>
            <a:pPr lvl="1"/>
            <a:r>
              <a:rPr lang="en-US" dirty="0">
                <a:latin typeface="Arial" panose="020B0604020202020204" pitchFamily="34" charset="0"/>
                <a:cs typeface="Arial" panose="020B0604020202020204" pitchFamily="34" charset="0"/>
              </a:rPr>
              <a:t>Old Basecamp project archiving</a:t>
            </a:r>
          </a:p>
          <a:p>
            <a:pPr lvl="1"/>
            <a:r>
              <a:rPr lang="en-US" dirty="0">
                <a:latin typeface="Arial" panose="020B0604020202020204" pitchFamily="34" charset="0"/>
                <a:cs typeface="Arial" panose="020B0604020202020204" pitchFamily="34" charset="0"/>
              </a:rPr>
              <a:t>Training (documents, videos, live training)</a:t>
            </a:r>
          </a:p>
          <a:p>
            <a:pPr lvl="1"/>
            <a:r>
              <a:rPr lang="en-US" dirty="0">
                <a:latin typeface="Arial" panose="020B0604020202020204" pitchFamily="34" charset="0"/>
                <a:cs typeface="Arial" panose="020B0604020202020204" pitchFamily="34" charset="0"/>
              </a:rPr>
              <a:t>Tips &amp; Tricks and more! </a:t>
            </a:r>
          </a:p>
          <a:p>
            <a:pPr lvl="1"/>
            <a:r>
              <a:rPr lang="en-US" dirty="0">
                <a:latin typeface="Arial" panose="020B0604020202020204" pitchFamily="34" charset="0"/>
                <a:cs typeface="Arial" panose="020B0604020202020204" pitchFamily="34" charset="0"/>
              </a:rPr>
              <a:t>Need help or have questions? Start with the Basecamp Project Overview document.</a:t>
            </a:r>
          </a:p>
        </p:txBody>
      </p:sp>
      <p:pic>
        <p:nvPicPr>
          <p:cNvPr id="5" name="Picture 4">
            <a:hlinkClick r:id="rId4"/>
            <a:extLst>
              <a:ext uri="{FF2B5EF4-FFF2-40B4-BE49-F238E27FC236}">
                <a16:creationId xmlns:a16="http://schemas.microsoft.com/office/drawing/2014/main" id="{5F2CFBCF-2B1E-4151-9C44-33386FC16EB2}"/>
              </a:ext>
            </a:extLst>
          </p:cNvPr>
          <p:cNvPicPr>
            <a:picLocks noChangeAspect="1"/>
          </p:cNvPicPr>
          <p:nvPr/>
        </p:nvPicPr>
        <p:blipFill>
          <a:blip r:embed="rId5"/>
          <a:stretch>
            <a:fillRect/>
          </a:stretch>
        </p:blipFill>
        <p:spPr>
          <a:xfrm>
            <a:off x="1715607" y="2481359"/>
            <a:ext cx="2544436" cy="3241709"/>
          </a:xfrm>
          <a:prstGeom prst="rect">
            <a:avLst/>
          </a:prstGeom>
        </p:spPr>
      </p:pic>
      <p:sp>
        <p:nvSpPr>
          <p:cNvPr id="3" name="TextBox 2">
            <a:extLst>
              <a:ext uri="{FF2B5EF4-FFF2-40B4-BE49-F238E27FC236}">
                <a16:creationId xmlns:a16="http://schemas.microsoft.com/office/drawing/2014/main" id="{AC2F812C-CB1E-4F54-9203-1A96A881F859}"/>
              </a:ext>
            </a:extLst>
          </p:cNvPr>
          <p:cNvSpPr txBox="1"/>
          <p:nvPr/>
        </p:nvSpPr>
        <p:spPr>
          <a:xfrm>
            <a:off x="6096000" y="60395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a:t>
            </a:r>
            <a:r>
              <a:rPr lang="en-US" sz="2800" b="1" dirty="0" err="1">
                <a:solidFill>
                  <a:srgbClr val="05549C"/>
                </a:solidFill>
                <a:latin typeface="Arial" panose="020B0604020202020204" pitchFamily="34" charset="0"/>
                <a:cs typeface="Arial" panose="020B0604020202020204" pitchFamily="34" charset="0"/>
              </a:rPr>
              <a:t>basecampguidance</a:t>
            </a:r>
            <a:endParaRPr lang="en-US" sz="2800" b="1" dirty="0">
              <a:solidFill>
                <a:srgbClr val="0554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26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Email Best Practices</a:t>
            </a:r>
          </a:p>
        </p:txBody>
      </p:sp>
      <p:sp>
        <p:nvSpPr>
          <p:cNvPr id="4" name="Content Placeholder 3">
            <a:extLst>
              <a:ext uri="{FF2B5EF4-FFF2-40B4-BE49-F238E27FC236}">
                <a16:creationId xmlns:a16="http://schemas.microsoft.com/office/drawing/2014/main" id="{86F3B20F-8956-4FB8-81B4-13775D1DF417}"/>
              </a:ext>
            </a:extLst>
          </p:cNvPr>
          <p:cNvSpPr>
            <a:spLocks noGrp="1"/>
          </p:cNvSpPr>
          <p:nvPr>
            <p:ph sz="half" idx="1"/>
          </p:nvPr>
        </p:nvSpPr>
        <p:spPr>
          <a:xfrm>
            <a:off x="5583219" y="2167467"/>
            <a:ext cx="5485537" cy="4009496"/>
          </a:xfrm>
        </p:spPr>
        <p:txBody>
          <a:bodyPr/>
          <a:lstStyle/>
          <a:p>
            <a:r>
              <a:rPr lang="en-US" dirty="0">
                <a:latin typeface="Arial" panose="020B0604020202020204" pitchFamily="34" charset="0"/>
                <a:cs typeface="Arial" panose="020B0604020202020204" pitchFamily="34" charset="0"/>
              </a:rPr>
              <a:t>How do I get my email delivered to my chapter? </a:t>
            </a:r>
          </a:p>
          <a:p>
            <a:r>
              <a:rPr lang="en-US" dirty="0">
                <a:latin typeface="Arial" panose="020B0604020202020204" pitchFamily="34" charset="0"/>
                <a:cs typeface="Arial" panose="020B0604020202020204" pitchFamily="34" charset="0"/>
              </a:rPr>
              <a:t>What software do I use?</a:t>
            </a:r>
          </a:p>
          <a:p>
            <a:r>
              <a:rPr lang="en-US" dirty="0">
                <a:latin typeface="Arial" panose="020B0604020202020204" pitchFamily="34" charset="0"/>
                <a:cs typeface="Arial" panose="020B0604020202020204" pitchFamily="34" charset="0"/>
              </a:rPr>
              <a:t>Where do I start? </a:t>
            </a:r>
          </a:p>
        </p:txBody>
      </p:sp>
      <p:pic>
        <p:nvPicPr>
          <p:cNvPr id="6" name="Picture 5">
            <a:hlinkClick r:id="rId5"/>
            <a:extLst>
              <a:ext uri="{FF2B5EF4-FFF2-40B4-BE49-F238E27FC236}">
                <a16:creationId xmlns:a16="http://schemas.microsoft.com/office/drawing/2014/main" id="{C2918A99-E500-49B5-9D96-7ACEFC94FE98}"/>
              </a:ext>
            </a:extLst>
          </p:cNvPr>
          <p:cNvPicPr>
            <a:picLocks noChangeAspect="1"/>
          </p:cNvPicPr>
          <p:nvPr/>
        </p:nvPicPr>
        <p:blipFill>
          <a:blip r:embed="rId6"/>
          <a:stretch>
            <a:fillRect/>
          </a:stretch>
        </p:blipFill>
        <p:spPr>
          <a:xfrm>
            <a:off x="1370671" y="2268731"/>
            <a:ext cx="3018450" cy="3908232"/>
          </a:xfrm>
          <a:prstGeom prst="rect">
            <a:avLst/>
          </a:prstGeom>
        </p:spPr>
      </p:pic>
      <p:sp>
        <p:nvSpPr>
          <p:cNvPr id="7" name="Arrow: Right 6">
            <a:extLst>
              <a:ext uri="{FF2B5EF4-FFF2-40B4-BE49-F238E27FC236}">
                <a16:creationId xmlns:a16="http://schemas.microsoft.com/office/drawing/2014/main" id="{2B8C9D02-BDCA-4981-93F8-BAB944D45628}"/>
              </a:ext>
            </a:extLst>
          </p:cNvPr>
          <p:cNvSpPr/>
          <p:nvPr/>
        </p:nvSpPr>
        <p:spPr>
          <a:xfrm flipH="1">
            <a:off x="5583219" y="4222847"/>
            <a:ext cx="3898133" cy="1325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856647-1BD7-426D-832B-1BFD99C307B2}"/>
              </a:ext>
            </a:extLst>
          </p:cNvPr>
          <p:cNvSpPr txBox="1"/>
          <p:nvPr/>
        </p:nvSpPr>
        <p:spPr>
          <a:xfrm>
            <a:off x="6096000" y="5901031"/>
            <a:ext cx="6700838" cy="523220"/>
          </a:xfrm>
          <a:prstGeom prst="rect">
            <a:avLst/>
          </a:prstGeom>
          <a:noFill/>
        </p:spPr>
        <p:txBody>
          <a:bodyPr wrap="square" rtlCol="0">
            <a:spAutoFit/>
          </a:bodyPr>
          <a:lstStyle/>
          <a:p>
            <a:r>
              <a:rPr lang="en-US" sz="2800" b="1" dirty="0">
                <a:solidFill>
                  <a:srgbClr val="05549C"/>
                </a:solidFill>
                <a:latin typeface="Arial" panose="020B0604020202020204" pitchFamily="34" charset="0"/>
                <a:cs typeface="Arial" panose="020B0604020202020204" pitchFamily="34" charset="0"/>
              </a:rPr>
              <a:t>ashrae.org/communications</a:t>
            </a:r>
          </a:p>
        </p:txBody>
      </p:sp>
    </p:spTree>
    <p:extLst>
      <p:ext uri="{BB962C8B-B14F-4D97-AF65-F5344CB8AC3E}">
        <p14:creationId xmlns:p14="http://schemas.microsoft.com/office/powerpoint/2010/main" val="2031244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Social Media Guidance</a:t>
            </a:r>
          </a:p>
        </p:txBody>
      </p:sp>
      <p:pic>
        <p:nvPicPr>
          <p:cNvPr id="4" name="Picture 3">
            <a:extLst>
              <a:ext uri="{FF2B5EF4-FFF2-40B4-BE49-F238E27FC236}">
                <a16:creationId xmlns:a16="http://schemas.microsoft.com/office/drawing/2014/main" id="{4C9A742C-404B-4B3B-BA27-D0EC5D011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4" y="4711700"/>
            <a:ext cx="5836696" cy="2146300"/>
          </a:xfrm>
          <a:prstGeom prst="rect">
            <a:avLst/>
          </a:prstGeom>
        </p:spPr>
      </p:pic>
      <p:pic>
        <p:nvPicPr>
          <p:cNvPr id="8" name="Picture 7">
            <a:extLst>
              <a:ext uri="{FF2B5EF4-FFF2-40B4-BE49-F238E27FC236}">
                <a16:creationId xmlns:a16="http://schemas.microsoft.com/office/drawing/2014/main" id="{C2BD5977-D41E-4463-BA66-D5D2473C7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58" y="4711700"/>
            <a:ext cx="5836696" cy="2146300"/>
          </a:xfrm>
          <a:prstGeom prst="rect">
            <a:avLst/>
          </a:prstGeom>
        </p:spPr>
      </p:pic>
      <p:pic>
        <p:nvPicPr>
          <p:cNvPr id="9" name="Picture 8">
            <a:extLst>
              <a:ext uri="{FF2B5EF4-FFF2-40B4-BE49-F238E27FC236}">
                <a16:creationId xmlns:a16="http://schemas.microsoft.com/office/drawing/2014/main" id="{71310791-8E5A-4E7C-90FB-E8DA1699A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154" y="4725988"/>
            <a:ext cx="5836696" cy="2146300"/>
          </a:xfrm>
          <a:prstGeom prst="rect">
            <a:avLst/>
          </a:prstGeom>
        </p:spPr>
      </p:pic>
      <p:sp>
        <p:nvSpPr>
          <p:cNvPr id="5" name="TextBox 4">
            <a:extLst>
              <a:ext uri="{FF2B5EF4-FFF2-40B4-BE49-F238E27FC236}">
                <a16:creationId xmlns:a16="http://schemas.microsoft.com/office/drawing/2014/main" id="{492D085D-1954-4025-9AB1-48CCEEC4AA5A}"/>
              </a:ext>
            </a:extLst>
          </p:cNvPr>
          <p:cNvSpPr txBox="1"/>
          <p:nvPr/>
        </p:nvSpPr>
        <p:spPr>
          <a:xfrm>
            <a:off x="838200" y="2314575"/>
            <a:ext cx="10948988"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Social Media Best Practices PPT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Free Downloadable Planning Template</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ASHRAE Content on YouTube</a:t>
            </a:r>
          </a:p>
        </p:txBody>
      </p:sp>
    </p:spTree>
    <p:extLst>
      <p:ext uri="{BB962C8B-B14F-4D97-AF65-F5344CB8AC3E}">
        <p14:creationId xmlns:p14="http://schemas.microsoft.com/office/powerpoint/2010/main" val="250761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Questions? </a:t>
            </a:r>
          </a:p>
        </p:txBody>
      </p:sp>
      <p:sp>
        <p:nvSpPr>
          <p:cNvPr id="5" name="TextBox 4">
            <a:extLst>
              <a:ext uri="{FF2B5EF4-FFF2-40B4-BE49-F238E27FC236}">
                <a16:creationId xmlns:a16="http://schemas.microsoft.com/office/drawing/2014/main" id="{492D085D-1954-4025-9AB1-48CCEEC4AA5A}"/>
              </a:ext>
            </a:extLst>
          </p:cNvPr>
          <p:cNvSpPr txBox="1"/>
          <p:nvPr/>
        </p:nvSpPr>
        <p:spPr>
          <a:xfrm>
            <a:off x="838200" y="2314575"/>
            <a:ext cx="10948988"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How can we help?</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ashrae.org/communications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facebook.com/</a:t>
            </a:r>
            <a:r>
              <a:rPr lang="en-US" sz="3200" dirty="0" err="1">
                <a:latin typeface="Arial" panose="020B0604020202020204" pitchFamily="34" charset="0"/>
                <a:cs typeface="Arial" panose="020B0604020202020204" pitchFamily="34" charset="0"/>
              </a:rPr>
              <a:t>ashraecommunicationscommittee</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kzidenz Grotesk BE Regular" panose="02000503030000020003" pitchFamily="50" charset="0"/>
            </a:endParaRPr>
          </a:p>
          <a:p>
            <a:pPr marL="285750" indent="-285750">
              <a:buFont typeface="Arial" panose="020B0604020202020204" pitchFamily="34" charset="0"/>
              <a:buChar char="•"/>
            </a:pPr>
            <a:endParaRPr lang="en-US" sz="3200" dirty="0">
              <a:latin typeface="Akzidenz Grotesk BE Regular" panose="02000503030000020003" pitchFamily="50" charset="0"/>
            </a:endParaRPr>
          </a:p>
        </p:txBody>
      </p:sp>
    </p:spTree>
    <p:extLst>
      <p:ext uri="{BB962C8B-B14F-4D97-AF65-F5344CB8AC3E}">
        <p14:creationId xmlns:p14="http://schemas.microsoft.com/office/powerpoint/2010/main" val="42706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3067050" y="3124200"/>
            <a:ext cx="10515600" cy="609600"/>
          </a:xfrm>
        </p:spPr>
        <p:txBody>
          <a:bodyPr>
            <a:noAutofit/>
          </a:bodyPr>
          <a:lstStyle/>
          <a:p>
            <a:r>
              <a:rPr lang="en-US" sz="9600" dirty="0">
                <a:solidFill>
                  <a:srgbClr val="05549C"/>
                </a:solidFill>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288914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FE06C-031A-4964-8EAF-E00C1F0D7B90}"/>
              </a:ext>
            </a:extLst>
          </p:cNvPr>
          <p:cNvPicPr>
            <a:picLocks noChangeAspect="1"/>
          </p:cNvPicPr>
          <p:nvPr/>
        </p:nvPicPr>
        <p:blipFill>
          <a:blip r:embed="rId4"/>
          <a:stretch>
            <a:fillRect/>
          </a:stretch>
        </p:blipFill>
        <p:spPr>
          <a:xfrm>
            <a:off x="1118913" y="2405845"/>
            <a:ext cx="10269383" cy="4096322"/>
          </a:xfrm>
          <a:prstGeom prst="rect">
            <a:avLst/>
          </a:prstGeom>
        </p:spPr>
      </p:pic>
      <p:sp>
        <p:nvSpPr>
          <p:cNvPr id="4" name="TextBox 3">
            <a:extLst>
              <a:ext uri="{FF2B5EF4-FFF2-40B4-BE49-F238E27FC236}">
                <a16:creationId xmlns:a16="http://schemas.microsoft.com/office/drawing/2014/main" id="{CDEC6297-B753-41FC-BE13-DF0FD38EAEE6}"/>
              </a:ext>
            </a:extLst>
          </p:cNvPr>
          <p:cNvSpPr txBox="1"/>
          <p:nvPr/>
        </p:nvSpPr>
        <p:spPr>
          <a:xfrm>
            <a:off x="1194099" y="1581375"/>
            <a:ext cx="8307659" cy="584775"/>
          </a:xfrm>
          <a:prstGeom prst="rect">
            <a:avLst/>
          </a:prstGeom>
          <a:noFill/>
        </p:spPr>
        <p:txBody>
          <a:bodyPr wrap="none" rtlCol="0">
            <a:spAutoFit/>
          </a:bodyPr>
          <a:lstStyle/>
          <a:p>
            <a:r>
              <a:rPr lang="en-US" sz="3200" dirty="0">
                <a:solidFill>
                  <a:srgbClr val="0E63AD"/>
                </a:solidFill>
                <a:latin typeface="Arial" panose="020B0604020202020204" pitchFamily="34" charset="0"/>
                <a:cs typeface="Arial" panose="020B0604020202020204" pitchFamily="34" charset="0"/>
              </a:rPr>
              <a:t>ASHRAE Society Mission, Vision and Values</a:t>
            </a:r>
          </a:p>
        </p:txBody>
      </p:sp>
    </p:spTree>
    <p:extLst>
      <p:ext uri="{BB962C8B-B14F-4D97-AF65-F5344CB8AC3E}">
        <p14:creationId xmlns:p14="http://schemas.microsoft.com/office/powerpoint/2010/main" val="19638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3E58F-C358-4D2A-AF8C-B279E847A6B8}"/>
              </a:ext>
            </a:extLst>
          </p:cNvPr>
          <p:cNvSpPr>
            <a:spLocks noGrp="1"/>
          </p:cNvSpPr>
          <p:nvPr>
            <p:ph type="title"/>
          </p:nvPr>
        </p:nvSpPr>
        <p:spPr>
          <a:xfrm>
            <a:off x="4738325" y="1593331"/>
            <a:ext cx="7215654" cy="1166565"/>
          </a:xfrm>
        </p:spPr>
        <p:txBody>
          <a:bodyPr/>
          <a:lstStyle/>
          <a:p>
            <a:pPr algn="ctr"/>
            <a:r>
              <a:rPr lang="en-US" sz="3200" dirty="0">
                <a:solidFill>
                  <a:srgbClr val="0E63AD"/>
                </a:solidFill>
                <a:latin typeface="Arial" panose="020B0604020202020204" pitchFamily="34" charset="0"/>
                <a:ea typeface="+mn-ea"/>
                <a:cs typeface="Arial" panose="020B0604020202020204" pitchFamily="34" charset="0"/>
              </a:rPr>
              <a:t>2025–2028 Strategic </a:t>
            </a:r>
            <a:br>
              <a:rPr lang="en-US" sz="3200" dirty="0">
                <a:solidFill>
                  <a:srgbClr val="0E63AD"/>
                </a:solidFill>
                <a:latin typeface="Arial" panose="020B0604020202020204" pitchFamily="34" charset="0"/>
                <a:ea typeface="+mn-ea"/>
                <a:cs typeface="Arial" panose="020B0604020202020204" pitchFamily="34" charset="0"/>
              </a:rPr>
            </a:br>
            <a:r>
              <a:rPr lang="en-US" sz="3200" dirty="0">
                <a:solidFill>
                  <a:srgbClr val="0E63AD"/>
                </a:solidFill>
                <a:latin typeface="Arial" panose="020B0604020202020204" pitchFamily="34" charset="0"/>
                <a:ea typeface="+mn-ea"/>
                <a:cs typeface="Arial" panose="020B0604020202020204" pitchFamily="34" charset="0"/>
              </a:rPr>
              <a:t>Plan Preview</a:t>
            </a:r>
          </a:p>
        </p:txBody>
      </p:sp>
      <p:sp>
        <p:nvSpPr>
          <p:cNvPr id="10" name="TextBox 9">
            <a:extLst>
              <a:ext uri="{FF2B5EF4-FFF2-40B4-BE49-F238E27FC236}">
                <a16:creationId xmlns:a16="http://schemas.microsoft.com/office/drawing/2014/main" id="{97291620-D7E9-4D38-A4E7-1CA27F0A9C58}"/>
              </a:ext>
            </a:extLst>
          </p:cNvPr>
          <p:cNvSpPr txBox="1"/>
          <p:nvPr/>
        </p:nvSpPr>
        <p:spPr>
          <a:xfrm>
            <a:off x="6249399" y="5992841"/>
            <a:ext cx="4578497" cy="523220"/>
          </a:xfrm>
          <a:prstGeom prst="rect">
            <a:avLst/>
          </a:prstGeom>
          <a:noFill/>
        </p:spPr>
        <p:txBody>
          <a:bodyPr wrap="square" rtlCol="0">
            <a:spAutoFit/>
          </a:bodyPr>
          <a:lstStyle/>
          <a:p>
            <a:r>
              <a:rPr lang="en-US" sz="2800" dirty="0">
                <a:solidFill>
                  <a:srgbClr val="0E63AD"/>
                </a:solidFill>
                <a:latin typeface="Arial" panose="020B0604020202020204" pitchFamily="34" charset="0"/>
                <a:cs typeface="Arial" panose="020B0604020202020204" pitchFamily="34" charset="0"/>
              </a:rPr>
              <a:t>ashrae.org/</a:t>
            </a:r>
            <a:r>
              <a:rPr lang="en-US" sz="2800" dirty="0" err="1">
                <a:solidFill>
                  <a:srgbClr val="0E63AD"/>
                </a:solidFill>
                <a:latin typeface="Arial" panose="020B0604020202020204" pitchFamily="34" charset="0"/>
                <a:cs typeface="Arial" panose="020B0604020202020204" pitchFamily="34" charset="0"/>
              </a:rPr>
              <a:t>strategicplan</a:t>
            </a:r>
            <a:endParaRPr lang="en-US" sz="2800" dirty="0">
              <a:solidFill>
                <a:srgbClr val="0E63A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081C874-1B15-DA99-F538-3BC711F5989D}"/>
              </a:ext>
            </a:extLst>
          </p:cNvPr>
          <p:cNvSpPr txBox="1"/>
          <p:nvPr/>
        </p:nvSpPr>
        <p:spPr>
          <a:xfrm>
            <a:off x="5322920" y="2707885"/>
            <a:ext cx="6431458" cy="2677656"/>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 preview of the 2025–2028 Strategic Plan is available for committees, councils and chapters to reference while planning for the upcoming 2025–2026 Society year. The formal implementation of the 2025–2028 Strategic Plan will occur in July 2025.</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pic>
        <p:nvPicPr>
          <p:cNvPr id="3" name="Picture 2">
            <a:hlinkClick r:id="rId4"/>
            <a:extLst>
              <a:ext uri="{FF2B5EF4-FFF2-40B4-BE49-F238E27FC236}">
                <a16:creationId xmlns:a16="http://schemas.microsoft.com/office/drawing/2014/main" id="{BE66F8C4-8703-7BE0-896E-AB759C799526}"/>
              </a:ext>
            </a:extLst>
          </p:cNvPr>
          <p:cNvPicPr>
            <a:picLocks noChangeAspect="1"/>
          </p:cNvPicPr>
          <p:nvPr/>
        </p:nvPicPr>
        <p:blipFill>
          <a:blip r:embed="rId5"/>
          <a:stretch>
            <a:fillRect/>
          </a:stretch>
        </p:blipFill>
        <p:spPr>
          <a:xfrm>
            <a:off x="7338331" y="5019846"/>
            <a:ext cx="2400635" cy="895475"/>
          </a:xfrm>
          <a:prstGeom prst="rect">
            <a:avLst/>
          </a:prstGeom>
        </p:spPr>
      </p:pic>
      <p:pic>
        <p:nvPicPr>
          <p:cNvPr id="11" name="Picture 10">
            <a:extLst>
              <a:ext uri="{FF2B5EF4-FFF2-40B4-BE49-F238E27FC236}">
                <a16:creationId xmlns:a16="http://schemas.microsoft.com/office/drawing/2014/main" id="{A5D8CF6F-1B63-9919-2D5D-76DE4521943E}"/>
              </a:ext>
            </a:extLst>
          </p:cNvPr>
          <p:cNvPicPr>
            <a:picLocks noChangeAspect="1"/>
          </p:cNvPicPr>
          <p:nvPr/>
        </p:nvPicPr>
        <p:blipFill>
          <a:blip r:embed="rId6"/>
          <a:stretch>
            <a:fillRect/>
          </a:stretch>
        </p:blipFill>
        <p:spPr>
          <a:xfrm>
            <a:off x="127569" y="2176614"/>
            <a:ext cx="4610756" cy="3569110"/>
          </a:xfrm>
          <a:prstGeom prst="rect">
            <a:avLst/>
          </a:prstGeom>
        </p:spPr>
      </p:pic>
    </p:spTree>
    <p:extLst>
      <p:ext uri="{BB962C8B-B14F-4D97-AF65-F5344CB8AC3E}">
        <p14:creationId xmlns:p14="http://schemas.microsoft.com/office/powerpoint/2010/main" val="23832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36761-5978-4BD0-9557-78CA95D99FF5}"/>
              </a:ext>
            </a:extLst>
          </p:cNvPr>
          <p:cNvSpPr txBox="1"/>
          <p:nvPr/>
        </p:nvSpPr>
        <p:spPr>
          <a:xfrm>
            <a:off x="-5282506" y="904273"/>
            <a:ext cx="5553969"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p:txBody>
      </p:sp>
      <p:sp>
        <p:nvSpPr>
          <p:cNvPr id="9" name="TextBox 8">
            <a:extLst>
              <a:ext uri="{FF2B5EF4-FFF2-40B4-BE49-F238E27FC236}">
                <a16:creationId xmlns:a16="http://schemas.microsoft.com/office/drawing/2014/main" id="{121B394C-54EF-40D5-8A7F-68CD2AD26396}"/>
              </a:ext>
            </a:extLst>
          </p:cNvPr>
          <p:cNvSpPr txBox="1"/>
          <p:nvPr/>
        </p:nvSpPr>
        <p:spPr>
          <a:xfrm>
            <a:off x="456292" y="1782573"/>
            <a:ext cx="3090718" cy="584775"/>
          </a:xfrm>
          <a:prstGeom prst="rect">
            <a:avLst/>
          </a:prstGeom>
          <a:noFill/>
        </p:spPr>
        <p:txBody>
          <a:bodyPr wrap="none" rtlCol="0">
            <a:spAutoFit/>
          </a:bodyPr>
          <a:lstStyle/>
          <a:p>
            <a:r>
              <a:rPr lang="en-US" sz="3200" dirty="0">
                <a:solidFill>
                  <a:srgbClr val="05549C"/>
                </a:solidFill>
                <a:latin typeface="Akzidenz Grotesk BE Bold" panose="02000503050000020004" pitchFamily="50" charset="0"/>
              </a:rPr>
              <a:t>Society Theme</a:t>
            </a:r>
          </a:p>
        </p:txBody>
      </p:sp>
      <p:sp>
        <p:nvSpPr>
          <p:cNvPr id="11" name="TextBox 10">
            <a:extLst>
              <a:ext uri="{FF2B5EF4-FFF2-40B4-BE49-F238E27FC236}">
                <a16:creationId xmlns:a16="http://schemas.microsoft.com/office/drawing/2014/main" id="{0FBFE967-A18E-9DE0-72A7-9227FD2CF2A8}"/>
              </a:ext>
            </a:extLst>
          </p:cNvPr>
          <p:cNvSpPr txBox="1"/>
          <p:nvPr/>
        </p:nvSpPr>
        <p:spPr>
          <a:xfrm>
            <a:off x="4402110" y="2663624"/>
            <a:ext cx="8501090" cy="1323439"/>
          </a:xfrm>
          <a:prstGeom prst="rect">
            <a:avLst/>
          </a:prstGeom>
          <a:noFill/>
        </p:spPr>
        <p:txBody>
          <a:bodyPr wrap="square">
            <a:spAutoFit/>
          </a:bodyPr>
          <a:lstStyle/>
          <a:p>
            <a:r>
              <a:rPr lang="en-US" sz="4000" b="1" dirty="0">
                <a:solidFill>
                  <a:srgbClr val="004782"/>
                </a:solidFill>
                <a:latin typeface="Arial" panose="020B0604020202020204" pitchFamily="34" charset="0"/>
                <a:cs typeface="Arial" panose="020B0604020202020204" pitchFamily="34" charset="0"/>
              </a:rPr>
              <a:t>Empowering Our Workforce: Building a Sustainable Future</a:t>
            </a:r>
          </a:p>
        </p:txBody>
      </p:sp>
      <p:sp>
        <p:nvSpPr>
          <p:cNvPr id="12" name="TextBox 11">
            <a:extLst>
              <a:ext uri="{FF2B5EF4-FFF2-40B4-BE49-F238E27FC236}">
                <a16:creationId xmlns:a16="http://schemas.microsoft.com/office/drawing/2014/main" id="{7846D48F-D298-4248-0EDF-9985AEE9851D}"/>
              </a:ext>
            </a:extLst>
          </p:cNvPr>
          <p:cNvSpPr txBox="1"/>
          <p:nvPr/>
        </p:nvSpPr>
        <p:spPr>
          <a:xfrm>
            <a:off x="4402110" y="3987063"/>
            <a:ext cx="6661962" cy="1384995"/>
          </a:xfrm>
          <a:prstGeom prst="rect">
            <a:avLst/>
          </a:prstGeom>
          <a:noFill/>
        </p:spPr>
        <p:txBody>
          <a:bodyPr wrap="square">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M. Dennis Knight, P.E., BEMP, Fellow Life Member ASHRAE </a:t>
            </a:r>
          </a:p>
          <a:p>
            <a:r>
              <a:rPr lang="en-US" sz="2800" dirty="0">
                <a:solidFill>
                  <a:schemeClr val="tx1">
                    <a:lumMod val="75000"/>
                    <a:lumOff val="25000"/>
                  </a:schemeClr>
                </a:solidFill>
                <a:latin typeface="Arial" panose="020B0604020202020204" pitchFamily="34" charset="0"/>
                <a:cs typeface="Arial" panose="020B0604020202020204" pitchFamily="34" charset="0"/>
              </a:rPr>
              <a:t>2024-25 ASHRAE President</a:t>
            </a:r>
          </a:p>
        </p:txBody>
      </p:sp>
      <p:pic>
        <p:nvPicPr>
          <p:cNvPr id="5" name="Picture 4">
            <a:extLst>
              <a:ext uri="{FF2B5EF4-FFF2-40B4-BE49-F238E27FC236}">
                <a16:creationId xmlns:a16="http://schemas.microsoft.com/office/drawing/2014/main" id="{055C44EC-7E63-DA4C-EC01-ED33F212680A}"/>
              </a:ext>
            </a:extLst>
          </p:cNvPr>
          <p:cNvPicPr>
            <a:picLocks noChangeAspect="1"/>
          </p:cNvPicPr>
          <p:nvPr/>
        </p:nvPicPr>
        <p:blipFill>
          <a:blip r:embed="rId5"/>
          <a:stretch>
            <a:fillRect/>
          </a:stretch>
        </p:blipFill>
        <p:spPr>
          <a:xfrm>
            <a:off x="271463" y="2961383"/>
            <a:ext cx="3848494" cy="2051361"/>
          </a:xfrm>
          <a:prstGeom prst="rect">
            <a:avLst/>
          </a:prstGeom>
        </p:spPr>
      </p:pic>
    </p:spTree>
    <p:extLst>
      <p:ext uri="{BB962C8B-B14F-4D97-AF65-F5344CB8AC3E}">
        <p14:creationId xmlns:p14="http://schemas.microsoft.com/office/powerpoint/2010/main" val="268189656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3C2627-52BF-4696-84E6-8EC84C7EB369}"/>
              </a:ext>
            </a:extLst>
          </p:cNvPr>
          <p:cNvGraphicFramePr/>
          <p:nvPr>
            <p:extLst>
              <p:ext uri="{D42A27DB-BD31-4B8C-83A1-F6EECF244321}">
                <p14:modId xmlns:p14="http://schemas.microsoft.com/office/powerpoint/2010/main" val="3696968771"/>
              </p:ext>
            </p:extLst>
          </p:nvPr>
        </p:nvGraphicFramePr>
        <p:xfrm>
          <a:off x="747346" y="1565031"/>
          <a:ext cx="9412653" cy="4573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2ACB9755-9621-46C1-BE7A-26D76F87757C}"/>
              </a:ext>
            </a:extLst>
          </p:cNvPr>
          <p:cNvPicPr>
            <a:picLocks noChangeAspect="1"/>
          </p:cNvPicPr>
          <p:nvPr/>
        </p:nvPicPr>
        <p:blipFill>
          <a:blip r:embed="rId9"/>
          <a:stretch>
            <a:fillRect/>
          </a:stretch>
        </p:blipFill>
        <p:spPr>
          <a:xfrm>
            <a:off x="4130532" y="5179695"/>
            <a:ext cx="6029467" cy="883997"/>
          </a:xfrm>
          <a:prstGeom prst="rect">
            <a:avLst/>
          </a:prstGeom>
        </p:spPr>
      </p:pic>
      <p:sp>
        <p:nvSpPr>
          <p:cNvPr id="12" name="TextBox 11">
            <a:extLst>
              <a:ext uri="{FF2B5EF4-FFF2-40B4-BE49-F238E27FC236}">
                <a16:creationId xmlns:a16="http://schemas.microsoft.com/office/drawing/2014/main" id="{64427984-F298-431E-9A0A-8E48E10C6A26}"/>
              </a:ext>
            </a:extLst>
          </p:cNvPr>
          <p:cNvSpPr txBox="1"/>
          <p:nvPr/>
        </p:nvSpPr>
        <p:spPr>
          <a:xfrm>
            <a:off x="4328366" y="5329305"/>
            <a:ext cx="5831633"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200</a:t>
            </a:r>
            <a:r>
              <a:rPr lang="en-US" sz="1600" dirty="0">
                <a:latin typeface="Arial" panose="020B0604020202020204" pitchFamily="34" charset="0"/>
                <a:cs typeface="Arial" panose="020B0604020202020204" pitchFamily="34" charset="0"/>
              </a:rPr>
              <a:t> Positions for Chapter Communication Chair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Interfaces with the </a:t>
            </a:r>
            <a:r>
              <a:rPr lang="en-US" sz="1600" b="1" dirty="0">
                <a:solidFill>
                  <a:srgbClr val="00B0F0"/>
                </a:solidFill>
                <a:latin typeface="Arial" panose="020B0604020202020204" pitchFamily="34" charset="0"/>
                <a:cs typeface="Arial" panose="020B0604020202020204" pitchFamily="34" charset="0"/>
              </a:rPr>
              <a:t>Regional Communications Chair (RCC)</a:t>
            </a:r>
          </a:p>
        </p:txBody>
      </p:sp>
      <p:sp>
        <p:nvSpPr>
          <p:cNvPr id="2" name="Arrow: Down 1">
            <a:extLst>
              <a:ext uri="{FF2B5EF4-FFF2-40B4-BE49-F238E27FC236}">
                <a16:creationId xmlns:a16="http://schemas.microsoft.com/office/drawing/2014/main" id="{767313F8-6FEA-4EDE-87BA-3DA0A46A72B6}"/>
              </a:ext>
            </a:extLst>
          </p:cNvPr>
          <p:cNvSpPr/>
          <p:nvPr/>
        </p:nvSpPr>
        <p:spPr>
          <a:xfrm>
            <a:off x="1000125" y="2200275"/>
            <a:ext cx="352425" cy="7620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1A9B38C-A17B-4503-B036-47596E6D8213}"/>
              </a:ext>
            </a:extLst>
          </p:cNvPr>
          <p:cNvSpPr/>
          <p:nvPr/>
        </p:nvSpPr>
        <p:spPr>
          <a:xfrm>
            <a:off x="976312" y="3331104"/>
            <a:ext cx="352425" cy="7620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D752C5D-C02A-43C6-AA16-D1DD88597E2C}"/>
              </a:ext>
            </a:extLst>
          </p:cNvPr>
          <p:cNvSpPr/>
          <p:nvPr/>
        </p:nvSpPr>
        <p:spPr>
          <a:xfrm>
            <a:off x="976312" y="4461933"/>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B99BF72-40A8-4FBC-B4B1-B25002A6D2C8}"/>
              </a:ext>
            </a:extLst>
          </p:cNvPr>
          <p:cNvSpPr/>
          <p:nvPr/>
        </p:nvSpPr>
        <p:spPr>
          <a:xfrm rot="10800000">
            <a:off x="3395660" y="4461933"/>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D7B56E2-8C2F-4A65-8ABD-6E61A0A2B12A}"/>
              </a:ext>
            </a:extLst>
          </p:cNvPr>
          <p:cNvSpPr/>
          <p:nvPr/>
        </p:nvSpPr>
        <p:spPr>
          <a:xfrm rot="10800000">
            <a:off x="3395662" y="3331104"/>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F7949D5-8AF2-4560-A78D-4913A9E208AD}"/>
              </a:ext>
            </a:extLst>
          </p:cNvPr>
          <p:cNvSpPr/>
          <p:nvPr/>
        </p:nvSpPr>
        <p:spPr>
          <a:xfrm rot="10800000">
            <a:off x="3395661" y="2200275"/>
            <a:ext cx="352425" cy="762000"/>
          </a:xfrm>
          <a:prstGeom prst="downArrow">
            <a:avLst/>
          </a:prstGeom>
          <a:solidFill>
            <a:srgbClr val="D4D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77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3C2627-52BF-4696-84E6-8EC84C7EB369}"/>
              </a:ext>
            </a:extLst>
          </p:cNvPr>
          <p:cNvGraphicFramePr/>
          <p:nvPr>
            <p:extLst>
              <p:ext uri="{D42A27DB-BD31-4B8C-83A1-F6EECF244321}">
                <p14:modId xmlns:p14="http://schemas.microsoft.com/office/powerpoint/2010/main" val="1883501438"/>
              </p:ext>
            </p:extLst>
          </p:nvPr>
        </p:nvGraphicFramePr>
        <p:xfrm>
          <a:off x="747346" y="1565030"/>
          <a:ext cx="10425479" cy="4950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877DCCC-EE31-479C-9C0E-9EB307838136}"/>
              </a:ext>
            </a:extLst>
          </p:cNvPr>
          <p:cNvSpPr txBox="1"/>
          <p:nvPr/>
        </p:nvSpPr>
        <p:spPr>
          <a:xfrm>
            <a:off x="5029200" y="2129687"/>
            <a:ext cx="6578600" cy="2739211"/>
          </a:xfrm>
          <a:prstGeom prst="rect">
            <a:avLst/>
          </a:prstGeom>
          <a:noFill/>
        </p:spPr>
        <p:txBody>
          <a:bodyPr wrap="square" rtlCol="0">
            <a:spAutoFit/>
          </a:bodyPr>
          <a:lstStyle/>
          <a:p>
            <a:r>
              <a:rPr lang="en-US" sz="3200" dirty="0">
                <a:solidFill>
                  <a:srgbClr val="05549C"/>
                </a:solidFill>
                <a:latin typeface="Arial" panose="020B0604020202020204" pitchFamily="34" charset="0"/>
                <a:cs typeface="Arial" panose="020B0604020202020204" pitchFamily="34" charset="0"/>
              </a:rPr>
              <a:t>Communications Committee </a:t>
            </a:r>
          </a:p>
          <a:p>
            <a:r>
              <a:rPr lang="en-US" sz="3200" dirty="0">
                <a:solidFill>
                  <a:srgbClr val="05549C"/>
                </a:solidFill>
                <a:latin typeface="Arial" panose="020B0604020202020204" pitchFamily="34" charset="0"/>
                <a:cs typeface="Arial" panose="020B0604020202020204" pitchFamily="34" charset="0"/>
              </a:rPr>
              <a:t>ROB 2.405</a:t>
            </a:r>
          </a:p>
          <a:p>
            <a:endParaRPr lang="en-US" dirty="0">
              <a:latin typeface="Arial" panose="020B0604020202020204" pitchFamily="34" charset="0"/>
              <a:cs typeface="Arial" panose="020B0604020202020204" pitchFamily="34" charset="0"/>
            </a:endParaRPr>
          </a:p>
          <a:p>
            <a:r>
              <a:rPr lang="en-US" sz="1800" b="0" i="0" u="none" strike="noStrike" baseline="0" dirty="0">
                <a:solidFill>
                  <a:srgbClr val="000000"/>
                </a:solidFill>
                <a:latin typeface="Arial" panose="020B0604020202020204" pitchFamily="34" charset="0"/>
                <a:cs typeface="Arial" panose="020B0604020202020204" pitchFamily="34" charset="0"/>
              </a:rPr>
              <a:t>The Society Communications Committee identifies the communication, collaboration and training needs for membership groups, recommends and maintains policies, and ensures that the implementation of information technologies meets the objectives and needs of the Society. </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B6ECD86-76F9-44A1-948B-1B3C769E5C7B}"/>
              </a:ext>
            </a:extLst>
          </p:cNvPr>
          <p:cNvSpPr txBox="1"/>
          <p:nvPr/>
        </p:nvSpPr>
        <p:spPr>
          <a:xfrm>
            <a:off x="5029200" y="5433554"/>
            <a:ext cx="3332964" cy="400110"/>
          </a:xfrm>
          <a:prstGeom prst="rect">
            <a:avLst/>
          </a:prstGeom>
          <a:noFill/>
        </p:spPr>
        <p:txBody>
          <a:bodyPr wrap="none" rtlCol="0">
            <a:spAutoFit/>
          </a:bodyPr>
          <a:lstStyle/>
          <a:p>
            <a:r>
              <a:rPr lang="en-US" sz="2000" dirty="0">
                <a:solidFill>
                  <a:srgbClr val="05549C"/>
                </a:solidFill>
                <a:latin typeface="Arial" panose="020B0604020202020204" pitchFamily="34" charset="0"/>
                <a:cs typeface="Arial" panose="020B0604020202020204" pitchFamily="34" charset="0"/>
              </a:rPr>
              <a:t>ashrae.org/communications</a:t>
            </a:r>
          </a:p>
        </p:txBody>
      </p:sp>
      <p:sp>
        <p:nvSpPr>
          <p:cNvPr id="9" name="TextBox 8">
            <a:extLst>
              <a:ext uri="{FF2B5EF4-FFF2-40B4-BE49-F238E27FC236}">
                <a16:creationId xmlns:a16="http://schemas.microsoft.com/office/drawing/2014/main" id="{80EF9D35-ADDA-4A03-A5D9-84BAC6667ADA}"/>
              </a:ext>
            </a:extLst>
          </p:cNvPr>
          <p:cNvSpPr txBox="1"/>
          <p:nvPr/>
        </p:nvSpPr>
        <p:spPr>
          <a:xfrm>
            <a:off x="5029200" y="5859031"/>
            <a:ext cx="6578600" cy="400110"/>
          </a:xfrm>
          <a:prstGeom prst="rect">
            <a:avLst/>
          </a:prstGeom>
          <a:noFill/>
        </p:spPr>
        <p:txBody>
          <a:bodyPr wrap="square" rtlCol="0">
            <a:spAutoFit/>
          </a:bodyPr>
          <a:lstStyle/>
          <a:p>
            <a:r>
              <a:rPr lang="en-US" sz="2000" dirty="0">
                <a:solidFill>
                  <a:srgbClr val="05549C"/>
                </a:solidFill>
                <a:latin typeface="Arial" panose="020B0604020202020204" pitchFamily="34" charset="0"/>
                <a:cs typeface="Arial" panose="020B0604020202020204" pitchFamily="34" charset="0"/>
              </a:rPr>
              <a:t>facebook.com/ashraecommunicationscommittee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07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933FF3-4EA4-45EF-8646-BCFEB89AFC9F}"/>
              </a:ext>
            </a:extLst>
          </p:cNvPr>
          <p:cNvSpPr/>
          <p:nvPr/>
        </p:nvSpPr>
        <p:spPr>
          <a:xfrm>
            <a:off x="0" y="1433689"/>
            <a:ext cx="119443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7384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Next ASHRAE Conferences</a:t>
            </a:r>
          </a:p>
        </p:txBody>
      </p:sp>
      <p:graphicFrame>
        <p:nvGraphicFramePr>
          <p:cNvPr id="9" name="Table 9">
            <a:extLst>
              <a:ext uri="{FF2B5EF4-FFF2-40B4-BE49-F238E27FC236}">
                <a16:creationId xmlns:a16="http://schemas.microsoft.com/office/drawing/2014/main" id="{DD4A509F-AD15-407F-8E8D-3280E3D8D9E2}"/>
              </a:ext>
            </a:extLst>
          </p:cNvPr>
          <p:cNvGraphicFramePr>
            <a:graphicFrameLocks noGrp="1"/>
          </p:cNvGraphicFramePr>
          <p:nvPr>
            <p:extLst>
              <p:ext uri="{D42A27DB-BD31-4B8C-83A1-F6EECF244321}">
                <p14:modId xmlns:p14="http://schemas.microsoft.com/office/powerpoint/2010/main" val="4060156760"/>
              </p:ext>
            </p:extLst>
          </p:nvPr>
        </p:nvGraphicFramePr>
        <p:xfrm>
          <a:off x="942973" y="2286000"/>
          <a:ext cx="10758490" cy="3886200"/>
        </p:xfrm>
        <a:graphic>
          <a:graphicData uri="http://schemas.openxmlformats.org/drawingml/2006/table">
            <a:tbl>
              <a:tblPr firstRow="1" bandRow="1">
                <a:tableStyleId>{5C22544A-7EE6-4342-B048-85BDC9FD1C3A}</a:tableStyleId>
              </a:tblPr>
              <a:tblGrid>
                <a:gridCol w="5379245">
                  <a:extLst>
                    <a:ext uri="{9D8B030D-6E8A-4147-A177-3AD203B41FA5}">
                      <a16:colId xmlns:a16="http://schemas.microsoft.com/office/drawing/2014/main" val="3862812803"/>
                    </a:ext>
                  </a:extLst>
                </a:gridCol>
                <a:gridCol w="5379245">
                  <a:extLst>
                    <a:ext uri="{9D8B030D-6E8A-4147-A177-3AD203B41FA5}">
                      <a16:colId xmlns:a16="http://schemas.microsoft.com/office/drawing/2014/main" val="2192876913"/>
                    </a:ext>
                  </a:extLst>
                </a:gridCol>
              </a:tblGrid>
              <a:tr h="3886200">
                <a:tc>
                  <a:txBody>
                    <a:bodyPr/>
                    <a:lstStyle/>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br>
                        <a:rPr lang="en-US"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Winter Conferences </a:t>
                      </a:r>
                      <a:br>
                        <a:rPr lang="en-US" dirty="0">
                          <a:solidFill>
                            <a:schemeClr val="tx1"/>
                          </a:solidFill>
                          <a:latin typeface="Arial" panose="020B0604020202020204" pitchFamily="34" charset="0"/>
                          <a:cs typeface="Arial" panose="020B0604020202020204" pitchFamily="34" charset="0"/>
                        </a:rPr>
                      </a:br>
                      <a:r>
                        <a:rPr lang="en-US" b="0" dirty="0">
                          <a:solidFill>
                            <a:schemeClr val="tx1"/>
                          </a:solidFill>
                          <a:latin typeface="Arial" panose="020B0604020202020204" pitchFamily="34" charset="0"/>
                          <a:cs typeface="Arial" panose="020B0604020202020204" pitchFamily="34" charset="0"/>
                        </a:rPr>
                        <a:t>Jan. 31-Feb. 4, 2026 – Las Vegas, NV</a:t>
                      </a:r>
                    </a:p>
                    <a:p>
                      <a:r>
                        <a:rPr lang="en-US" b="0" dirty="0">
                          <a:solidFill>
                            <a:schemeClr val="tx1"/>
                          </a:solidFill>
                          <a:latin typeface="Arial" panose="020B0604020202020204" pitchFamily="34" charset="0"/>
                          <a:cs typeface="Arial" panose="020B0604020202020204" pitchFamily="34" charset="0"/>
                        </a:rPr>
                        <a:t>Jan. 23-27, 2027 – Chicago, IL</a:t>
                      </a:r>
                    </a:p>
                    <a:p>
                      <a:r>
                        <a:rPr lang="en-US" b="0" dirty="0">
                          <a:solidFill>
                            <a:schemeClr val="tx1"/>
                          </a:solidFill>
                          <a:latin typeface="Arial" panose="020B0604020202020204" pitchFamily="34" charset="0"/>
                          <a:cs typeface="Arial" panose="020B0604020202020204" pitchFamily="34" charset="0"/>
                        </a:rPr>
                        <a:t>Feb 5-9, 2028 - Orlando, FL </a:t>
                      </a:r>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825742292"/>
                  </a:ext>
                </a:extLst>
              </a:tr>
            </a:tbl>
          </a:graphicData>
        </a:graphic>
      </p:graphicFrame>
      <p:sp>
        <p:nvSpPr>
          <p:cNvPr id="17" name="TextBox 16">
            <a:extLst>
              <a:ext uri="{FF2B5EF4-FFF2-40B4-BE49-F238E27FC236}">
                <a16:creationId xmlns:a16="http://schemas.microsoft.com/office/drawing/2014/main" id="{EBBEFDBB-35E3-481B-B8C4-C878D2FFA630}"/>
              </a:ext>
            </a:extLst>
          </p:cNvPr>
          <p:cNvSpPr txBox="1"/>
          <p:nvPr/>
        </p:nvSpPr>
        <p:spPr>
          <a:xfrm>
            <a:off x="6322218" y="4500981"/>
            <a:ext cx="4753393" cy="923330"/>
          </a:xfrm>
          <a:prstGeom prst="rect">
            <a:avLst/>
          </a:prstGeom>
          <a:noFill/>
        </p:spPr>
        <p:txBody>
          <a:bodyPr wrap="square" rtlCol="0">
            <a:spAutoFit/>
          </a:bodyPr>
          <a:lstStyle/>
          <a:p>
            <a:pPr algn="l">
              <a:buNone/>
            </a:pPr>
            <a:r>
              <a:rPr lang="en-US" b="1" i="0" dirty="0">
                <a:effectLst/>
                <a:latin typeface="Arial" panose="020B0604020202020204" pitchFamily="34" charset="0"/>
                <a:cs typeface="Arial" panose="020B0604020202020204" pitchFamily="34" charset="0"/>
              </a:rPr>
              <a:t>Annual Conferences</a:t>
            </a:r>
            <a:br>
              <a:rPr lang="en-US" b="0" i="0" dirty="0">
                <a:effectLst/>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June 27 – July 1, 2026 – Austin, TX</a:t>
            </a:r>
          </a:p>
          <a:p>
            <a:pPr algn="l"/>
            <a:r>
              <a:rPr lang="en-US" b="0" i="0" dirty="0">
                <a:effectLst/>
                <a:latin typeface="Arial" panose="020B0604020202020204" pitchFamily="34" charset="0"/>
                <a:cs typeface="Arial" panose="020B0604020202020204" pitchFamily="34" charset="0"/>
              </a:rPr>
              <a:t>June 12-16, 2027 – New Orleans, LA</a:t>
            </a:r>
          </a:p>
        </p:txBody>
      </p:sp>
      <p:pic>
        <p:nvPicPr>
          <p:cNvPr id="5" name="Picture 4">
            <a:extLst>
              <a:ext uri="{FF2B5EF4-FFF2-40B4-BE49-F238E27FC236}">
                <a16:creationId xmlns:a16="http://schemas.microsoft.com/office/drawing/2014/main" id="{DA9C3F04-92D7-DB95-B4AE-69D389276C82}"/>
              </a:ext>
            </a:extLst>
          </p:cNvPr>
          <p:cNvPicPr>
            <a:picLocks noChangeAspect="1"/>
          </p:cNvPicPr>
          <p:nvPr/>
        </p:nvPicPr>
        <p:blipFill>
          <a:blip r:embed="rId4"/>
          <a:stretch>
            <a:fillRect/>
          </a:stretch>
        </p:blipFill>
        <p:spPr>
          <a:xfrm>
            <a:off x="838200" y="2821556"/>
            <a:ext cx="2772162" cy="876422"/>
          </a:xfrm>
          <a:prstGeom prst="rect">
            <a:avLst/>
          </a:prstGeom>
        </p:spPr>
      </p:pic>
      <p:pic>
        <p:nvPicPr>
          <p:cNvPr id="7" name="Picture 6">
            <a:extLst>
              <a:ext uri="{FF2B5EF4-FFF2-40B4-BE49-F238E27FC236}">
                <a16:creationId xmlns:a16="http://schemas.microsoft.com/office/drawing/2014/main" id="{87D524D2-7087-91F7-B4BF-8FC4B289DCEF}"/>
              </a:ext>
            </a:extLst>
          </p:cNvPr>
          <p:cNvPicPr>
            <a:picLocks noChangeAspect="1"/>
          </p:cNvPicPr>
          <p:nvPr/>
        </p:nvPicPr>
        <p:blipFill>
          <a:blip r:embed="rId5"/>
          <a:stretch>
            <a:fillRect/>
          </a:stretch>
        </p:blipFill>
        <p:spPr>
          <a:xfrm>
            <a:off x="942973" y="4476700"/>
            <a:ext cx="2772161" cy="916778"/>
          </a:xfrm>
          <a:prstGeom prst="rect">
            <a:avLst/>
          </a:prstGeom>
        </p:spPr>
      </p:pic>
    </p:spTree>
    <p:extLst>
      <p:ext uri="{BB962C8B-B14F-4D97-AF65-F5344CB8AC3E}">
        <p14:creationId xmlns:p14="http://schemas.microsoft.com/office/powerpoint/2010/main" val="413944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933FF3-4EA4-45EF-8646-BCFEB89AFC9F}"/>
              </a:ext>
            </a:extLst>
          </p:cNvPr>
          <p:cNvSpPr/>
          <p:nvPr/>
        </p:nvSpPr>
        <p:spPr>
          <a:xfrm>
            <a:off x="0" y="1433689"/>
            <a:ext cx="119443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172-37C8-432B-ACEE-E075BDFDA473}"/>
              </a:ext>
            </a:extLst>
          </p:cNvPr>
          <p:cNvSpPr>
            <a:spLocks noGrp="1"/>
          </p:cNvSpPr>
          <p:nvPr>
            <p:ph type="title"/>
          </p:nvPr>
        </p:nvSpPr>
        <p:spPr>
          <a:xfrm>
            <a:off x="838200" y="1433689"/>
            <a:ext cx="10515600" cy="609600"/>
          </a:xfrm>
        </p:spPr>
        <p:txBody>
          <a:bodyPr>
            <a:normAutofit/>
          </a:bodyPr>
          <a:lstStyle/>
          <a:p>
            <a:r>
              <a:rPr lang="en-US" sz="3200" dirty="0">
                <a:solidFill>
                  <a:srgbClr val="05549C"/>
                </a:solidFill>
                <a:latin typeface="Arial" panose="020B0604020202020204" pitchFamily="34" charset="0"/>
                <a:ea typeface="+mn-ea"/>
                <a:cs typeface="Arial" panose="020B0604020202020204" pitchFamily="34" charset="0"/>
              </a:rPr>
              <a:t>ASHRAE Technical Committees</a:t>
            </a:r>
          </a:p>
        </p:txBody>
      </p:sp>
      <p:sp>
        <p:nvSpPr>
          <p:cNvPr id="10" name="TextBox 9">
            <a:extLst>
              <a:ext uri="{FF2B5EF4-FFF2-40B4-BE49-F238E27FC236}">
                <a16:creationId xmlns:a16="http://schemas.microsoft.com/office/drawing/2014/main" id="{0E9F2CF9-9580-4D18-BD8D-59FD099623FD}"/>
              </a:ext>
            </a:extLst>
          </p:cNvPr>
          <p:cNvSpPr txBox="1"/>
          <p:nvPr/>
        </p:nvSpPr>
        <p:spPr>
          <a:xfrm>
            <a:off x="9546895" y="6096998"/>
            <a:ext cx="1806905" cy="400110"/>
          </a:xfrm>
          <a:prstGeom prst="rect">
            <a:avLst/>
          </a:prstGeom>
          <a:noFill/>
        </p:spPr>
        <p:txBody>
          <a:bodyPr wrap="none" rtlCol="0">
            <a:spAutoFit/>
          </a:bodyPr>
          <a:lstStyle/>
          <a:p>
            <a:r>
              <a:rPr lang="en-US" sz="2000" dirty="0">
                <a:solidFill>
                  <a:srgbClr val="05549C"/>
                </a:solidFill>
                <a:latin typeface="Arial" panose="020B0604020202020204" pitchFamily="34" charset="0"/>
                <a:cs typeface="Arial" panose="020B0604020202020204" pitchFamily="34" charset="0"/>
              </a:rPr>
              <a:t>ashrae.org/</a:t>
            </a:r>
            <a:r>
              <a:rPr lang="en-US" sz="2000" dirty="0" err="1">
                <a:solidFill>
                  <a:srgbClr val="05549C"/>
                </a:solidFill>
                <a:latin typeface="Arial" panose="020B0604020202020204" pitchFamily="34" charset="0"/>
                <a:cs typeface="Arial" panose="020B0604020202020204" pitchFamily="34" charset="0"/>
              </a:rPr>
              <a:t>tcs</a:t>
            </a:r>
            <a:endParaRPr lang="en-US" sz="2000" dirty="0">
              <a:solidFill>
                <a:srgbClr val="05549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3A349C0-F817-4A92-9AA8-BEA01F181951}"/>
              </a:ext>
            </a:extLst>
          </p:cNvPr>
          <p:cNvSpPr txBox="1"/>
          <p:nvPr/>
        </p:nvSpPr>
        <p:spPr>
          <a:xfrm>
            <a:off x="838200" y="2043289"/>
            <a:ext cx="11448455" cy="3416320"/>
          </a:xfrm>
          <a:prstGeom prst="rect">
            <a:avLst/>
          </a:prstGeom>
          <a:noFill/>
        </p:spPr>
        <p:txBody>
          <a:bodyPr wrap="none" rtlCol="0">
            <a:spAutoFit/>
          </a:bodyPr>
          <a:lstStyle/>
          <a:p>
            <a:pPr algn="l"/>
            <a:r>
              <a:rPr lang="en-US" b="0" i="0" dirty="0">
                <a:solidFill>
                  <a:srgbClr val="49494C"/>
                </a:solidFill>
                <a:effectLst/>
                <a:latin typeface="Arial" panose="020B0604020202020204" pitchFamily="34" charset="0"/>
                <a:cs typeface="Arial" panose="020B0604020202020204" pitchFamily="34" charset="0"/>
              </a:rPr>
              <a:t>The technical expertise of ASHRAE is concentrated in its </a:t>
            </a:r>
            <a:r>
              <a:rPr lang="en-US" b="1" i="0" dirty="0">
                <a:solidFill>
                  <a:srgbClr val="49494C"/>
                </a:solidFill>
                <a:effectLst/>
                <a:latin typeface="Arial" panose="020B0604020202020204" pitchFamily="34" charset="0"/>
                <a:cs typeface="Arial" panose="020B0604020202020204" pitchFamily="34" charset="0"/>
              </a:rPr>
              <a:t>Technical Committees (TCs), Task Groups (TGs), </a:t>
            </a:r>
          </a:p>
          <a:p>
            <a:pPr algn="l"/>
            <a:r>
              <a:rPr lang="en-US" b="1" i="0" dirty="0">
                <a:solidFill>
                  <a:srgbClr val="49494C"/>
                </a:solidFill>
                <a:effectLst/>
                <a:latin typeface="Arial" panose="020B0604020202020204" pitchFamily="34" charset="0"/>
                <a:cs typeface="Arial" panose="020B0604020202020204" pitchFamily="34" charset="0"/>
              </a:rPr>
              <a:t>Technical Resource Groups (TRGs) and Multidisciplinary Task Group (MTGs) </a:t>
            </a:r>
            <a:r>
              <a:rPr lang="en-US" b="0" i="0" dirty="0">
                <a:solidFill>
                  <a:srgbClr val="49494C"/>
                </a:solidFill>
                <a:effectLst/>
                <a:latin typeface="Arial" panose="020B0604020202020204" pitchFamily="34" charset="0"/>
                <a:cs typeface="Arial" panose="020B0604020202020204" pitchFamily="34" charset="0"/>
              </a:rPr>
              <a:t>. </a:t>
            </a:r>
            <a:br>
              <a:rPr lang="en-US" b="0" i="0" dirty="0">
                <a:solidFill>
                  <a:srgbClr val="49494C"/>
                </a:solidFill>
                <a:effectLst/>
                <a:latin typeface="Arial" panose="020B0604020202020204" pitchFamily="34" charset="0"/>
                <a:cs typeface="Arial" panose="020B0604020202020204" pitchFamily="34" charset="0"/>
              </a:rPr>
            </a:br>
            <a:br>
              <a:rPr lang="en-US" b="0" i="0" dirty="0">
                <a:solidFill>
                  <a:srgbClr val="49494C"/>
                </a:solidFill>
                <a:effectLst/>
                <a:latin typeface="Arial" panose="020B0604020202020204" pitchFamily="34" charset="0"/>
                <a:cs typeface="Arial" panose="020B0604020202020204" pitchFamily="34" charset="0"/>
              </a:rPr>
            </a:br>
            <a:r>
              <a:rPr lang="en-US" b="0" i="0" dirty="0">
                <a:solidFill>
                  <a:srgbClr val="49494C"/>
                </a:solidFill>
                <a:effectLst/>
                <a:latin typeface="Arial" panose="020B0604020202020204" pitchFamily="34" charset="0"/>
                <a:cs typeface="Arial" panose="020B0604020202020204" pitchFamily="34" charset="0"/>
              </a:rPr>
              <a:t>These groups:</a:t>
            </a:r>
            <a:br>
              <a:rPr lang="en-US" b="0" i="0" dirty="0">
                <a:solidFill>
                  <a:srgbClr val="49494C"/>
                </a:solidFill>
                <a:effectLst/>
                <a:latin typeface="Arial" panose="020B0604020202020204" pitchFamily="34" charset="0"/>
                <a:cs typeface="Arial" panose="020B0604020202020204" pitchFamily="34" charset="0"/>
              </a:rPr>
            </a:br>
            <a:r>
              <a:rPr lang="en-US" b="0" i="0" dirty="0">
                <a:solidFill>
                  <a:srgbClr val="49494C"/>
                </a:solidFill>
                <a:effectLst/>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Prepare</a:t>
            </a:r>
            <a:r>
              <a:rPr lang="en-US" b="0" i="1" dirty="0">
                <a:solidFill>
                  <a:srgbClr val="49494C"/>
                </a:solidFill>
                <a:effectLst/>
                <a:latin typeface="Arial" panose="020B0604020202020204" pitchFamily="34" charset="0"/>
                <a:cs typeface="Arial" panose="020B0604020202020204" pitchFamily="34" charset="0"/>
              </a:rPr>
              <a:t> </a:t>
            </a:r>
            <a:r>
              <a:rPr lang="en-US" b="0" dirty="0">
                <a:solidFill>
                  <a:srgbClr val="49494C"/>
                </a:solidFill>
                <a:effectLst/>
                <a:latin typeface="Arial" panose="020B0604020202020204" pitchFamily="34" charset="0"/>
                <a:cs typeface="Arial" panose="020B0604020202020204" pitchFamily="34" charset="0"/>
              </a:rPr>
              <a:t>the text of ASHRAE Handbook chapters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Originate, coordinate and supervise </a:t>
            </a:r>
            <a:r>
              <a:rPr lang="en-US" b="0" dirty="0">
                <a:solidFill>
                  <a:srgbClr val="49494C"/>
                </a:solidFill>
                <a:effectLst/>
                <a:latin typeface="Arial" panose="020B0604020202020204" pitchFamily="34" charset="0"/>
                <a:cs typeface="Arial" panose="020B0604020202020204" pitchFamily="34" charset="0"/>
              </a:rPr>
              <a:t>Society-sponsored research projects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Present p</a:t>
            </a:r>
            <a:r>
              <a:rPr lang="en-US" b="0" dirty="0">
                <a:solidFill>
                  <a:srgbClr val="49494C"/>
                </a:solidFill>
                <a:effectLst/>
                <a:latin typeface="Arial" panose="020B0604020202020204" pitchFamily="34" charset="0"/>
                <a:cs typeface="Arial" panose="020B0604020202020204" pitchFamily="34" charset="0"/>
              </a:rPr>
              <a:t>rograms at ASHRAE meetings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Review </a:t>
            </a:r>
            <a:r>
              <a:rPr lang="en-US" b="0" dirty="0">
                <a:solidFill>
                  <a:srgbClr val="49494C"/>
                </a:solidFill>
                <a:effectLst/>
                <a:latin typeface="Arial" panose="020B0604020202020204" pitchFamily="34" charset="0"/>
                <a:cs typeface="Arial" panose="020B0604020202020204" pitchFamily="34" charset="0"/>
              </a:rPr>
              <a:t>technical papers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Evaluate </a:t>
            </a:r>
            <a:r>
              <a:rPr lang="en-US" b="0" dirty="0">
                <a:solidFill>
                  <a:srgbClr val="49494C"/>
                </a:solidFill>
                <a:effectLst/>
                <a:latin typeface="Arial" panose="020B0604020202020204" pitchFamily="34" charset="0"/>
                <a:cs typeface="Arial" panose="020B0604020202020204" pitchFamily="34" charset="0"/>
              </a:rPr>
              <a:t>the need for standards</a:t>
            </a:r>
          </a:p>
          <a:p>
            <a:pPr marL="285750" indent="-285750" algn="l">
              <a:buFont typeface="Arial" panose="020B0604020202020204" pitchFamily="34" charset="0"/>
              <a:buChar char="•"/>
            </a:pPr>
            <a:r>
              <a:rPr lang="en-US" dirty="0">
                <a:solidFill>
                  <a:srgbClr val="49494C"/>
                </a:solidFill>
                <a:latin typeface="Arial" panose="020B0604020202020204" pitchFamily="34" charset="0"/>
                <a:cs typeface="Arial" panose="020B0604020202020204" pitchFamily="34" charset="0"/>
              </a:rPr>
              <a:t>A</a:t>
            </a:r>
            <a:r>
              <a:rPr lang="en-US" b="0" dirty="0">
                <a:solidFill>
                  <a:srgbClr val="49494C"/>
                </a:solidFill>
                <a:effectLst/>
                <a:latin typeface="Arial" panose="020B0604020202020204" pitchFamily="34" charset="0"/>
                <a:cs typeface="Arial" panose="020B0604020202020204" pitchFamily="34" charset="0"/>
              </a:rPr>
              <a:t>dvise the Society on all aspects of the technology it embraces</a:t>
            </a:r>
          </a:p>
          <a:p>
            <a:endParaRPr lang="en-US" dirty="0">
              <a:latin typeface="Akzidenz Grotesk BE Regular" panose="02000503030000020003" pitchFamily="50" charset="0"/>
            </a:endParaRPr>
          </a:p>
        </p:txBody>
      </p:sp>
      <p:sp>
        <p:nvSpPr>
          <p:cNvPr id="6" name="TextBox 5">
            <a:extLst>
              <a:ext uri="{FF2B5EF4-FFF2-40B4-BE49-F238E27FC236}">
                <a16:creationId xmlns:a16="http://schemas.microsoft.com/office/drawing/2014/main" id="{479CF298-C53D-41A7-B3BC-285763ADD35D}"/>
              </a:ext>
            </a:extLst>
          </p:cNvPr>
          <p:cNvSpPr txBox="1"/>
          <p:nvPr/>
        </p:nvSpPr>
        <p:spPr>
          <a:xfrm>
            <a:off x="826605" y="5235083"/>
            <a:ext cx="6742230" cy="923330"/>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 Steps to Get Involved: </a:t>
            </a:r>
          </a:p>
          <a:p>
            <a:pPr marL="342900" indent="-342900">
              <a:buFont typeface="+mj-lt"/>
              <a:buAutoNum type="arabicPeriod"/>
            </a:pPr>
            <a:r>
              <a:rPr lang="en-US" dirty="0">
                <a:latin typeface="Arial" panose="020B0604020202020204" pitchFamily="34" charset="0"/>
                <a:cs typeface="Arial" panose="020B0604020202020204" pitchFamily="34" charset="0"/>
              </a:rPr>
              <a:t>See what TC would be a good fit by reviewing the list of TCs.</a:t>
            </a:r>
          </a:p>
          <a:p>
            <a:pPr marL="342900" indent="-342900">
              <a:buFont typeface="+mj-lt"/>
              <a:buAutoNum type="arabicPeriod"/>
            </a:pPr>
            <a:r>
              <a:rPr lang="en-US" dirty="0">
                <a:latin typeface="Arial" panose="020B0604020202020204" pitchFamily="34" charset="0"/>
                <a:cs typeface="Arial" panose="020B0604020202020204" pitchFamily="34" charset="0"/>
              </a:rPr>
              <a:t>Apply to be a member using the easy form. </a:t>
            </a:r>
          </a:p>
        </p:txBody>
      </p:sp>
      <p:pic>
        <p:nvPicPr>
          <p:cNvPr id="11" name="Picture 10">
            <a:extLst>
              <a:ext uri="{FF2B5EF4-FFF2-40B4-BE49-F238E27FC236}">
                <a16:creationId xmlns:a16="http://schemas.microsoft.com/office/drawing/2014/main" id="{96D96EBA-7793-4FD2-AAFD-B69641CDE2D1}"/>
              </a:ext>
            </a:extLst>
          </p:cNvPr>
          <p:cNvPicPr>
            <a:picLocks noChangeAspect="1"/>
          </p:cNvPicPr>
          <p:nvPr/>
        </p:nvPicPr>
        <p:blipFill>
          <a:blip r:embed="rId4"/>
          <a:stretch>
            <a:fillRect/>
          </a:stretch>
        </p:blipFill>
        <p:spPr>
          <a:xfrm>
            <a:off x="8563606" y="3053352"/>
            <a:ext cx="3325360" cy="2588116"/>
          </a:xfrm>
          <a:prstGeom prst="rect">
            <a:avLst/>
          </a:prstGeom>
        </p:spPr>
      </p:pic>
      <p:pic>
        <p:nvPicPr>
          <p:cNvPr id="13" name="Picture 12">
            <a:extLst>
              <a:ext uri="{FF2B5EF4-FFF2-40B4-BE49-F238E27FC236}">
                <a16:creationId xmlns:a16="http://schemas.microsoft.com/office/drawing/2014/main" id="{A15A8DCC-93D6-43F8-911F-E853F4457C53}"/>
              </a:ext>
            </a:extLst>
          </p:cNvPr>
          <p:cNvPicPr>
            <a:picLocks noChangeAspect="1"/>
          </p:cNvPicPr>
          <p:nvPr/>
        </p:nvPicPr>
        <p:blipFill>
          <a:blip r:embed="rId5"/>
          <a:stretch>
            <a:fillRect/>
          </a:stretch>
        </p:blipFill>
        <p:spPr>
          <a:xfrm>
            <a:off x="7900425" y="4554492"/>
            <a:ext cx="1326361" cy="1361182"/>
          </a:xfrm>
          <a:prstGeom prst="rect">
            <a:avLst/>
          </a:prstGeom>
        </p:spPr>
      </p:pic>
    </p:spTree>
    <p:extLst>
      <p:ext uri="{BB962C8B-B14F-4D97-AF65-F5344CB8AC3E}">
        <p14:creationId xmlns:p14="http://schemas.microsoft.com/office/powerpoint/2010/main" val="333756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719BDED-59FB-4D1D-93B5-5213DAB3B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36" y="1528649"/>
            <a:ext cx="8532634" cy="4800074"/>
          </a:xfrm>
          <a:prstGeom prst="rect">
            <a:avLst/>
          </a:prstGeom>
        </p:spPr>
      </p:pic>
    </p:spTree>
    <p:extLst>
      <p:ext uri="{BB962C8B-B14F-4D97-AF65-F5344CB8AC3E}">
        <p14:creationId xmlns:p14="http://schemas.microsoft.com/office/powerpoint/2010/main" val="283633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3872</TotalTime>
  <Words>1476</Words>
  <Application>Microsoft Office PowerPoint</Application>
  <PresentationFormat>Widescreen</PresentationFormat>
  <Paragraphs>121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Akzidenz Grotesk BE Bold</vt:lpstr>
      <vt:lpstr>Akzidenz Grotesk BE Light</vt:lpstr>
      <vt:lpstr>Akzidenz Grotesk BE Regular</vt:lpstr>
      <vt:lpstr>akzidenz-grotesk</vt:lpstr>
      <vt:lpstr>Arial</vt:lpstr>
      <vt:lpstr>Calibri</vt:lpstr>
      <vt:lpstr>Calibri Light</vt:lpstr>
      <vt:lpstr>Office Theme</vt:lpstr>
      <vt:lpstr>Presenter Name</vt:lpstr>
      <vt:lpstr>PowerPoint Presentation</vt:lpstr>
      <vt:lpstr>2025–2028 Strategic  Plan Preview</vt:lpstr>
      <vt:lpstr>PowerPoint Presentation</vt:lpstr>
      <vt:lpstr>PowerPoint Presentation</vt:lpstr>
      <vt:lpstr>PowerPoint Presentation</vt:lpstr>
      <vt:lpstr>Next ASHRAE Conferences</vt:lpstr>
      <vt:lpstr>ASHRAE Technical Committees</vt:lpstr>
      <vt:lpstr>PowerPoint Presentation</vt:lpstr>
      <vt:lpstr>Website Best Practices</vt:lpstr>
      <vt:lpstr>Virtual Meeting Guidance</vt:lpstr>
      <vt:lpstr>Basecamp</vt:lpstr>
      <vt:lpstr>Email Best Practices</vt:lpstr>
      <vt:lpstr>Social Media Guidance</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Ratcliff, Joslyn</dc:creator>
  <cp:lastModifiedBy>Ratcliff, Joslyn</cp:lastModifiedBy>
  <cp:revision>95</cp:revision>
  <dcterms:created xsi:type="dcterms:W3CDTF">2021-12-14T13:33:30Z</dcterms:created>
  <dcterms:modified xsi:type="dcterms:W3CDTF">2025-08-19T15:35:18Z</dcterms:modified>
</cp:coreProperties>
</file>